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7" r:id="rId2"/>
  </p:sldIdLst>
  <p:sldSz cx="10058400" cy="15544800"/>
  <p:notesSz cx="7010400" cy="9296400"/>
  <p:defaultTextStyle>
    <a:defPPr>
      <a:defRPr lang="en-US"/>
    </a:defPPr>
    <a:lvl1pPr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730250" indent="-273050"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462088" indent="-547688"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2193925" indent="-822325"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925763" indent="-1096963"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12" y="2616"/>
      </p:cViewPr>
      <p:guideLst>
        <p:guide orient="horz" pos="489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Students Wake Time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Before 6am</c:v>
                </c:pt>
                <c:pt idx="1">
                  <c:v>Between 6-7am</c:v>
                </c:pt>
                <c:pt idx="2">
                  <c:v>Between 7-8am</c:v>
                </c:pt>
                <c:pt idx="3">
                  <c:v>After 8am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0.04</c:v>
                </c:pt>
                <c:pt idx="1">
                  <c:v>0.4</c:v>
                </c:pt>
                <c:pt idx="2">
                  <c:v>0.54</c:v>
                </c:pt>
                <c:pt idx="3">
                  <c:v>2.4E-2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63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63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B59311-546F-41FA-95FB-3D0A96DC839A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63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63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B92D8E-0D36-4E8C-80B4-EBAA3B443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18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4828964"/>
            <a:ext cx="8549640" cy="33320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8808720"/>
            <a:ext cx="7040880" cy="3972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09B3F-644E-405B-B9B6-00EAA2CA56AE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0081-EC35-453E-81D5-31C34BF3C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72928-23F3-4CC2-8E0D-371BFB5571E9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06C-A950-4B2B-8702-3A700CD85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1410548"/>
            <a:ext cx="2488407" cy="300640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1410548"/>
            <a:ext cx="7301071" cy="300640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8E721-51DB-4CBD-9747-82A0BDE0D802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5911D-01E6-4F87-B046-816B65F1C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B4E82-EE87-48F7-B1C7-8D8390256815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235BE-CDE7-4FC2-841A-F7980DFC2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9988974"/>
            <a:ext cx="8549640" cy="308737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6588551"/>
            <a:ext cx="8549640" cy="34004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3D665-E218-421A-B04C-0DA263BB02AA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55FF9-59C6-4B03-846B-A4A7DBCD5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8222194"/>
            <a:ext cx="4894738" cy="232524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8222194"/>
            <a:ext cx="4894739" cy="232524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74451-9CFD-487F-9C04-53CB6BE768D3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2D63-022E-4FD4-B9D8-16778172C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479590"/>
            <a:ext cx="4444207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4929717"/>
            <a:ext cx="4444207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3479590"/>
            <a:ext cx="4445953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4929717"/>
            <a:ext cx="4445953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15A40-1040-4172-A1CB-3EBC76D168BC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8FE0-5078-49E2-AF95-A5934B468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EE1EC-0EAD-4A6E-B042-522B6B443DC2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E71DC-8FE1-4A9E-8C7E-DE0AA8191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13519-B059-4C37-ABDE-2A547F187255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89D89-8FBB-4610-A70C-0647817B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618913"/>
            <a:ext cx="3309144" cy="263398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618915"/>
            <a:ext cx="5622925" cy="1326705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3252895"/>
            <a:ext cx="3309144" cy="1063307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63F3F-016B-4254-830F-1A0CFCD4E129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EB9E-CE96-4F38-8915-6A6F4745E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10881360"/>
            <a:ext cx="6035040" cy="128460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388957"/>
            <a:ext cx="6035040" cy="932688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12165966"/>
            <a:ext cx="6035040" cy="182435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65D19-F99A-458A-B8F7-4735FB936F6B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A22BD-B170-442C-97E0-AA9698A7A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622300"/>
            <a:ext cx="90519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6304" tIns="73152" rIns="146304" bIns="731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3627438"/>
            <a:ext cx="9051925" cy="1025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14408150"/>
            <a:ext cx="2346325" cy="827088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 defTabSz="146304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F513F1-9B11-408C-ABDA-124A7224DB62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14408150"/>
            <a:ext cx="3184525" cy="827088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 defTabSz="146304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14408150"/>
            <a:ext cx="2346325" cy="827088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 defTabSz="146304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3567E6-4AC9-46D0-8C7D-74DDDE2A8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8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620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620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620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620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620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620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620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620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7688" indent="-547688" algn="l" defTabSz="1462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450" indent="-457200" algn="l" defTabSz="1462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125" algn="l" defTabSz="1462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9050" indent="-365125" algn="l" defTabSz="1462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0888" indent="-365125" algn="l" defTabSz="1462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89"/>
          <p:cNvSpPr/>
          <p:nvPr/>
        </p:nvSpPr>
        <p:spPr>
          <a:xfrm>
            <a:off x="7239000" y="3733800"/>
            <a:ext cx="22098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 cstate="print"/>
          <a:srcRect l="33057" t="73749" r="58229" b="21384"/>
          <a:stretch>
            <a:fillRect/>
          </a:stretch>
        </p:blipFill>
        <p:spPr bwMode="auto">
          <a:xfrm>
            <a:off x="914400" y="13069888"/>
            <a:ext cx="985838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 cstate="print"/>
          <a:srcRect l="43362" t="74498" r="45299" b="21384"/>
          <a:stretch>
            <a:fillRect/>
          </a:stretch>
        </p:blipFill>
        <p:spPr bwMode="auto">
          <a:xfrm>
            <a:off x="2060575" y="13149263"/>
            <a:ext cx="1282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 l="55663" t="72638" r="32857" b="19524"/>
          <a:stretch>
            <a:fillRect/>
          </a:stretch>
        </p:blipFill>
        <p:spPr bwMode="auto">
          <a:xfrm>
            <a:off x="3343275" y="12996863"/>
            <a:ext cx="12985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2" cstate="print"/>
          <a:srcRect l="40808" t="35524" r="40295" b="59460"/>
          <a:stretch>
            <a:fillRect/>
          </a:stretch>
        </p:blipFill>
        <p:spPr bwMode="auto">
          <a:xfrm>
            <a:off x="1141911" y="10515600"/>
            <a:ext cx="3506289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3" cstate="print"/>
          <a:srcRect l="29970" t="30191" r="30505" b="54572"/>
          <a:stretch>
            <a:fillRect/>
          </a:stretch>
        </p:blipFill>
        <p:spPr bwMode="auto">
          <a:xfrm>
            <a:off x="3124200" y="838200"/>
            <a:ext cx="6324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5" descr="LGHLogo copy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381000"/>
            <a:ext cx="2665413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36"/>
          <p:cNvSpPr>
            <a:spLocks noChangeArrowheads="1"/>
          </p:cNvSpPr>
          <p:nvPr/>
        </p:nvSpPr>
        <p:spPr bwMode="auto">
          <a:xfrm>
            <a:off x="1407318" y="9365690"/>
            <a:ext cx="7431881" cy="38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838" tIns="54919" rIns="109838" bIns="54919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Average wake time for </a:t>
            </a:r>
            <a:r>
              <a:rPr lang="en-US" sz="1800" dirty="0" smtClean="0">
                <a:latin typeface="Calibri" pitchFamily="34" charset="0"/>
              </a:rPr>
              <a:t>girls </a:t>
            </a:r>
            <a:r>
              <a:rPr lang="en-US" sz="1800" dirty="0">
                <a:latin typeface="Calibri" pitchFamily="34" charset="0"/>
              </a:rPr>
              <a:t>is </a:t>
            </a:r>
            <a:r>
              <a:rPr lang="en-US" sz="1800" b="1" dirty="0" smtClean="0">
                <a:latin typeface="Calibri" pitchFamily="34" charset="0"/>
              </a:rPr>
              <a:t>6:37 am </a:t>
            </a:r>
            <a:r>
              <a:rPr lang="en-US" sz="1800" dirty="0" smtClean="0">
                <a:latin typeface="Calibri" pitchFamily="34" charset="0"/>
              </a:rPr>
              <a:t>and </a:t>
            </a:r>
            <a:r>
              <a:rPr lang="en-US" sz="1800" b="1" dirty="0" smtClean="0">
                <a:latin typeface="Calibri" pitchFamily="34" charset="0"/>
              </a:rPr>
              <a:t>6:47 am </a:t>
            </a:r>
            <a:r>
              <a:rPr lang="en-US" sz="1800" dirty="0" smtClean="0">
                <a:latin typeface="Calibri" pitchFamily="34" charset="0"/>
              </a:rPr>
              <a:t>for boys on school days.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059" name="Rectangle 39"/>
          <p:cNvSpPr>
            <a:spLocks noChangeArrowheads="1"/>
          </p:cNvSpPr>
          <p:nvPr/>
        </p:nvSpPr>
        <p:spPr bwMode="auto">
          <a:xfrm>
            <a:off x="1711657" y="9670490"/>
            <a:ext cx="6618288" cy="38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838" tIns="54919" rIns="109838" bIns="54919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8% </a:t>
            </a:r>
            <a:r>
              <a:rPr lang="en-US" sz="1800" dirty="0">
                <a:latin typeface="Calibri" pitchFamily="34" charset="0"/>
              </a:rPr>
              <a:t>of students go to bed at midnight or later on school nights.</a:t>
            </a:r>
          </a:p>
        </p:txBody>
      </p:sp>
      <p:grpSp>
        <p:nvGrpSpPr>
          <p:cNvPr id="2061" name="Group 57"/>
          <p:cNvGrpSpPr>
            <a:grpSpLocks/>
          </p:cNvGrpSpPr>
          <p:nvPr/>
        </p:nvGrpSpPr>
        <p:grpSpPr bwMode="auto">
          <a:xfrm>
            <a:off x="5334000" y="10820400"/>
            <a:ext cx="3505200" cy="1581329"/>
            <a:chOff x="5361854" y="7526505"/>
            <a:chExt cx="3505200" cy="1581329"/>
          </a:xfrm>
        </p:grpSpPr>
        <p:sp>
          <p:nvSpPr>
            <p:cNvPr id="38" name="Rectangle 37"/>
            <p:cNvSpPr/>
            <p:nvPr/>
          </p:nvSpPr>
          <p:spPr>
            <a:xfrm>
              <a:off x="5514254" y="7526505"/>
              <a:ext cx="3286846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4630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rPr>
                <a:t>6:40 </a:t>
              </a:r>
              <a:r>
                <a:rPr lang="en-US" sz="7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rPr>
                <a:t>am</a:t>
              </a:r>
            </a:p>
          </p:txBody>
        </p:sp>
        <p:sp>
          <p:nvSpPr>
            <p:cNvPr id="2094" name="TextBox 40"/>
            <p:cNvSpPr txBox="1">
              <a:spLocks noChangeArrowheads="1"/>
            </p:cNvSpPr>
            <p:nvPr/>
          </p:nvSpPr>
          <p:spPr bwMode="auto">
            <a:xfrm>
              <a:off x="5361854" y="8646169"/>
              <a:ext cx="3505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alibri" pitchFamily="34" charset="0"/>
                </a:rPr>
                <a:t>The </a:t>
              </a:r>
              <a:r>
                <a:rPr lang="en-US" sz="1200" b="1" dirty="0">
                  <a:latin typeface="Calibri" pitchFamily="34" charset="0"/>
                </a:rPr>
                <a:t>average</a:t>
              </a:r>
              <a:r>
                <a:rPr lang="en-US" sz="1200" dirty="0">
                  <a:latin typeface="Calibri" pitchFamily="34" charset="0"/>
                </a:rPr>
                <a:t> time </a:t>
              </a:r>
              <a:r>
                <a:rPr lang="en-US" sz="1200" dirty="0" smtClean="0">
                  <a:latin typeface="Calibri" pitchFamily="34" charset="0"/>
                </a:rPr>
                <a:t>La Grande area</a:t>
              </a:r>
              <a:endParaRPr lang="en-US" sz="1200" dirty="0">
                <a:latin typeface="Calibri" pitchFamily="34" charset="0"/>
              </a:endParaRPr>
            </a:p>
            <a:p>
              <a:pPr algn="ctr"/>
              <a:r>
                <a:rPr lang="en-US" sz="1200" dirty="0" smtClean="0">
                  <a:latin typeface="Calibri" pitchFamily="34" charset="0"/>
                </a:rPr>
                <a:t>students wake up for school. </a:t>
              </a:r>
              <a:endParaRPr lang="en-US" sz="1200" dirty="0">
                <a:latin typeface="Calibri" pitchFamily="34" charset="0"/>
              </a:endParaRPr>
            </a:p>
          </p:txBody>
        </p:sp>
      </p:grpSp>
      <p:sp>
        <p:nvSpPr>
          <p:cNvPr id="2062" name="TextBox 53"/>
          <p:cNvSpPr txBox="1">
            <a:spLocks noChangeArrowheads="1"/>
          </p:cNvSpPr>
          <p:nvPr/>
        </p:nvSpPr>
        <p:spPr bwMode="auto">
          <a:xfrm>
            <a:off x="304800" y="35052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On school days, students wake up:</a:t>
            </a:r>
          </a:p>
        </p:txBody>
      </p:sp>
      <p:sp>
        <p:nvSpPr>
          <p:cNvPr id="2064" name="TextBox 56"/>
          <p:cNvSpPr txBox="1">
            <a:spLocks noChangeArrowheads="1"/>
          </p:cNvSpPr>
          <p:nvPr/>
        </p:nvSpPr>
        <p:spPr bwMode="auto">
          <a:xfrm>
            <a:off x="4953000" y="6324600"/>
            <a:ext cx="518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Average bedtime </a:t>
            </a:r>
            <a:r>
              <a:rPr lang="en-US" sz="2800" dirty="0" smtClean="0">
                <a:latin typeface="Calibri" pitchFamily="34" charset="0"/>
              </a:rPr>
              <a:t>for</a:t>
            </a:r>
          </a:p>
          <a:p>
            <a:pPr algn="ctr"/>
            <a:r>
              <a:rPr lang="en-US" sz="2800" dirty="0" smtClean="0">
                <a:latin typeface="Calibri" pitchFamily="34" charset="0"/>
              </a:rPr>
              <a:t>students </a:t>
            </a:r>
            <a:r>
              <a:rPr lang="en-US" sz="2800" dirty="0">
                <a:latin typeface="Calibri" pitchFamily="34" charset="0"/>
              </a:rPr>
              <a:t>is </a:t>
            </a:r>
            <a:r>
              <a:rPr lang="en-US" sz="2800" b="1" dirty="0" smtClean="0">
                <a:latin typeface="Calibri" pitchFamily="34" charset="0"/>
              </a:rPr>
              <a:t>9:40 pm</a:t>
            </a:r>
            <a:endParaRPr lang="en-US" sz="2800" dirty="0">
              <a:latin typeface="Calibri" pitchFamily="34" charset="0"/>
            </a:endParaRPr>
          </a:p>
        </p:txBody>
      </p:sp>
      <p:grpSp>
        <p:nvGrpSpPr>
          <p:cNvPr id="2066" name="Group 81"/>
          <p:cNvGrpSpPr>
            <a:grpSpLocks/>
          </p:cNvGrpSpPr>
          <p:nvPr/>
        </p:nvGrpSpPr>
        <p:grpSpPr bwMode="auto">
          <a:xfrm>
            <a:off x="4953000" y="12801600"/>
            <a:ext cx="4343400" cy="914400"/>
            <a:chOff x="4213806" y="10591800"/>
            <a:chExt cx="5643417" cy="685800"/>
          </a:xfrm>
        </p:grpSpPr>
        <p:sp>
          <p:nvSpPr>
            <p:cNvPr id="30" name="Flowchart: Alternate Process 29"/>
            <p:cNvSpPr/>
            <p:nvPr/>
          </p:nvSpPr>
          <p:spPr>
            <a:xfrm>
              <a:off x="4411821" y="10721578"/>
              <a:ext cx="2673198" cy="327422"/>
            </a:xfrm>
            <a:prstGeom prst="flowChartAlternateProcess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4630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90" name="TextBox 30"/>
            <p:cNvSpPr txBox="1">
              <a:spLocks noChangeArrowheads="1"/>
            </p:cNvSpPr>
            <p:nvPr/>
          </p:nvSpPr>
          <p:spPr bwMode="auto">
            <a:xfrm>
              <a:off x="4411821" y="10706100"/>
              <a:ext cx="2772204" cy="346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itchFamily="34" charset="0"/>
                </a:rPr>
                <a:t>Did you know?</a:t>
              </a:r>
            </a:p>
          </p:txBody>
        </p:sp>
        <p:sp>
          <p:nvSpPr>
            <p:cNvPr id="2091" name="TextBox 31"/>
            <p:cNvSpPr txBox="1">
              <a:spLocks noChangeArrowheads="1"/>
            </p:cNvSpPr>
            <p:nvPr/>
          </p:nvSpPr>
          <p:spPr bwMode="auto">
            <a:xfrm>
              <a:off x="7085017" y="10591800"/>
              <a:ext cx="2772206" cy="506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>
                  <a:latin typeface="Calibri" pitchFamily="34" charset="0"/>
                </a:rPr>
                <a:t>Teens need about </a:t>
              </a:r>
              <a:r>
                <a:rPr lang="en-US" sz="1300" b="1">
                  <a:latin typeface="Calibri" pitchFamily="34" charset="0"/>
                </a:rPr>
                <a:t>9.25 hours </a:t>
              </a:r>
              <a:r>
                <a:rPr lang="en-US" sz="1300">
                  <a:latin typeface="Calibri" pitchFamily="34" charset="0"/>
                </a:rPr>
                <a:t>of sleep each night to function best (for some, 8.5 hours is enough.)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213806" y="10591800"/>
              <a:ext cx="5445402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630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1066800" y="9296400"/>
            <a:ext cx="79248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65" name="Rectangle 64"/>
          <p:cNvSpPr/>
          <p:nvPr/>
        </p:nvSpPr>
        <p:spPr>
          <a:xfrm>
            <a:off x="304800" y="3505200"/>
            <a:ext cx="4572000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70" name="Picture 4"/>
          <p:cNvPicPr>
            <a:picLocks noChangeAspect="1" noChangeArrowheads="1"/>
          </p:cNvPicPr>
          <p:nvPr/>
        </p:nvPicPr>
        <p:blipFill>
          <a:blip r:embed="rId5" cstate="print"/>
          <a:srcRect l="30338" t="73206" r="57825" b="22299"/>
          <a:stretch>
            <a:fillRect/>
          </a:stretch>
        </p:blipFill>
        <p:spPr bwMode="auto">
          <a:xfrm>
            <a:off x="8008241" y="4384675"/>
            <a:ext cx="1238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4"/>
          <p:cNvPicPr>
            <a:picLocks noChangeAspect="1" noChangeArrowheads="1"/>
          </p:cNvPicPr>
          <p:nvPr/>
        </p:nvPicPr>
        <p:blipFill>
          <a:blip r:embed="rId5" cstate="print"/>
          <a:srcRect l="43535" t="72762" r="43228" b="22299"/>
          <a:stretch>
            <a:fillRect/>
          </a:stretch>
        </p:blipFill>
        <p:spPr bwMode="auto">
          <a:xfrm>
            <a:off x="7908229" y="4959350"/>
            <a:ext cx="13843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4"/>
          <p:cNvPicPr>
            <a:picLocks noChangeAspect="1" noChangeArrowheads="1"/>
          </p:cNvPicPr>
          <p:nvPr/>
        </p:nvPicPr>
        <p:blipFill>
          <a:blip r:embed="rId5" cstate="print"/>
          <a:srcRect l="55315" t="71376" r="28094" b="20287"/>
          <a:stretch>
            <a:fillRect/>
          </a:stretch>
        </p:blipFill>
        <p:spPr bwMode="auto">
          <a:xfrm>
            <a:off x="7722491" y="5464175"/>
            <a:ext cx="17335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43201" t="34763" r="44178" b="59570"/>
          <a:stretch/>
        </p:blipFill>
        <p:spPr bwMode="auto">
          <a:xfrm>
            <a:off x="5334000" y="3683265"/>
            <a:ext cx="1797024" cy="58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Rectangle 90"/>
          <p:cNvSpPr/>
          <p:nvPr/>
        </p:nvSpPr>
        <p:spPr>
          <a:xfrm>
            <a:off x="428191" y="7077670"/>
            <a:ext cx="3381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8.1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hours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2076" name="Rectangle 91"/>
          <p:cNvSpPr>
            <a:spLocks noChangeArrowheads="1"/>
          </p:cNvSpPr>
          <p:nvPr/>
        </p:nvSpPr>
        <p:spPr bwMode="auto">
          <a:xfrm>
            <a:off x="2971800" y="7430869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The average number of hours boys in the La Grande area sleep.</a:t>
            </a:r>
          </a:p>
        </p:txBody>
      </p:sp>
      <p:graphicFrame>
        <p:nvGraphicFramePr>
          <p:cNvPr id="46" name="Chart 45"/>
          <p:cNvGraphicFramePr/>
          <p:nvPr>
            <p:extLst>
              <p:ext uri="{D42A27DB-BD31-4B8C-83A1-F6EECF244321}">
                <p14:modId xmlns:p14="http://schemas.microsoft.com/office/powerpoint/2010/main" val="4198622981"/>
              </p:ext>
            </p:extLst>
          </p:nvPr>
        </p:nvGraphicFramePr>
        <p:xfrm>
          <a:off x="482950" y="4000500"/>
          <a:ext cx="4114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7" name="TextBox 40"/>
          <p:cNvSpPr txBox="1">
            <a:spLocks noChangeArrowheads="1"/>
          </p:cNvSpPr>
          <p:nvPr/>
        </p:nvSpPr>
        <p:spPr bwMode="auto">
          <a:xfrm>
            <a:off x="266700" y="2083768"/>
            <a:ext cx="9486900" cy="128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838" tIns="54919" rIns="109838" bIns="54919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5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462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462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462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462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i="1" dirty="0"/>
              <a:t>Let’s Get Healthy! </a:t>
            </a:r>
            <a:r>
              <a:rPr lang="en-US" altLang="en-US" sz="1900" b="1" dirty="0"/>
              <a:t>visited </a:t>
            </a:r>
            <a:r>
              <a:rPr lang="en-US" altLang="en-US" sz="1900" b="1" dirty="0" smtClean="0"/>
              <a:t>La Grande, Oregon on February 23</a:t>
            </a:r>
            <a:r>
              <a:rPr lang="en-US" altLang="en-US" sz="1900" b="1" baseline="30000" dirty="0" smtClean="0"/>
              <a:t>rd</a:t>
            </a:r>
            <a:r>
              <a:rPr lang="en-US" altLang="en-US" sz="1900" b="1" dirty="0" smtClean="0"/>
              <a:t> and 24</a:t>
            </a:r>
            <a:r>
              <a:rPr lang="en-US" altLang="en-US" sz="1900" b="1" baseline="30000" dirty="0" smtClean="0"/>
              <a:t>th</a:t>
            </a:r>
            <a:r>
              <a:rPr lang="en-US" altLang="en-US" sz="1900" b="1" dirty="0"/>
              <a:t>, </a:t>
            </a:r>
            <a:r>
              <a:rPr lang="en-US" altLang="en-US" sz="1900" b="1" dirty="0" smtClean="0"/>
              <a:t>2015</a:t>
            </a:r>
            <a:endParaRPr lang="en-US" altLang="en-US" sz="19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and collected research data from </a:t>
            </a:r>
            <a:r>
              <a:rPr lang="en-US" altLang="en-US" sz="1900" b="1" dirty="0" smtClean="0"/>
              <a:t>805 middle school students from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 smtClean="0"/>
              <a:t>Cove, North Powder, Elgin, Union, </a:t>
            </a:r>
            <a:r>
              <a:rPr lang="en-US" altLang="en-US" sz="1900" b="1" dirty="0" err="1" smtClean="0"/>
              <a:t>Imbler</a:t>
            </a:r>
            <a:r>
              <a:rPr lang="en-US" altLang="en-US" sz="1900" b="1" dirty="0" smtClean="0"/>
              <a:t>, and La Grande.  </a:t>
            </a:r>
            <a:endParaRPr lang="en-US" altLang="en-US" sz="19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 smtClean="0"/>
              <a:t>329 </a:t>
            </a:r>
            <a:r>
              <a:rPr lang="en-US" altLang="en-US" sz="1900" b="1" dirty="0"/>
              <a:t>students completed the </a:t>
            </a:r>
            <a:r>
              <a:rPr lang="en-US" altLang="en-US" sz="1900" b="1" dirty="0" smtClean="0"/>
              <a:t>sleep station </a:t>
            </a:r>
            <a:r>
              <a:rPr lang="en-US" altLang="en-US" sz="1900" b="1" dirty="0"/>
              <a:t>and their results are shown below.</a:t>
            </a:r>
          </a:p>
        </p:txBody>
      </p:sp>
      <p:sp>
        <p:nvSpPr>
          <p:cNvPr id="58" name="TextBox 23"/>
          <p:cNvSpPr txBox="1">
            <a:spLocks noChangeArrowheads="1"/>
          </p:cNvSpPr>
          <p:nvPr/>
        </p:nvSpPr>
        <p:spPr bwMode="auto">
          <a:xfrm>
            <a:off x="3429000" y="281638"/>
            <a:ext cx="571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5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462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462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462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462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 smtClean="0"/>
              <a:t>Fuel Your Body to Win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4" t="39566" r="40952" b="39333"/>
          <a:stretch/>
        </p:blipFill>
        <p:spPr bwMode="auto">
          <a:xfrm>
            <a:off x="5105400" y="4419600"/>
            <a:ext cx="282664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4" name="Rectangle 88"/>
          <p:cNvSpPr>
            <a:spLocks noChangeArrowheads="1"/>
          </p:cNvSpPr>
          <p:nvPr/>
        </p:nvSpPr>
        <p:spPr bwMode="auto">
          <a:xfrm>
            <a:off x="7246241" y="3713162"/>
            <a:ext cx="2286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 err="1">
                <a:latin typeface="Calibri" pitchFamily="34" charset="0"/>
              </a:rPr>
              <a:t>Chronotype</a:t>
            </a:r>
            <a:r>
              <a:rPr lang="en-US" sz="1000" dirty="0">
                <a:latin typeface="Calibri" pitchFamily="34" charset="0"/>
              </a:rPr>
              <a:t> (also known as “diurnal preference”) refers to the time of day or night that a person feels at their best.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4" t="50000" r="47607" b="28540"/>
          <a:stretch/>
        </p:blipFill>
        <p:spPr bwMode="auto">
          <a:xfrm>
            <a:off x="1058163" y="11277600"/>
            <a:ext cx="3285237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428191" y="7915870"/>
            <a:ext cx="3381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7.6 hours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60" name="Rectangle 91"/>
          <p:cNvSpPr>
            <a:spLocks noChangeArrowheads="1"/>
          </p:cNvSpPr>
          <p:nvPr/>
        </p:nvSpPr>
        <p:spPr bwMode="auto">
          <a:xfrm>
            <a:off x="2971800" y="8192869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The average number of hours </a:t>
            </a:r>
            <a:r>
              <a:rPr lang="en-US" sz="1800" dirty="0" smtClean="0">
                <a:latin typeface="Calibri" pitchFamily="34" charset="0"/>
              </a:rPr>
              <a:t>girls </a:t>
            </a:r>
            <a:r>
              <a:rPr lang="en-US" sz="1800" dirty="0">
                <a:latin typeface="Calibri" pitchFamily="34" charset="0"/>
              </a:rPr>
              <a:t>in the La Grande area sleep.</a:t>
            </a:r>
          </a:p>
        </p:txBody>
      </p:sp>
      <p:sp>
        <p:nvSpPr>
          <p:cNvPr id="61" name="TextBox 61"/>
          <p:cNvSpPr txBox="1">
            <a:spLocks noChangeArrowheads="1"/>
          </p:cNvSpPr>
          <p:nvPr/>
        </p:nvSpPr>
        <p:spPr bwMode="auto">
          <a:xfrm>
            <a:off x="685800" y="14935200"/>
            <a:ext cx="906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5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462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462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462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462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 see more results from your school and others, please visit: </a:t>
            </a:r>
            <a:r>
              <a:rPr lang="en-US" altLang="en-US" sz="1800" b="1"/>
              <a:t>http://www.letsgethealthy.org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362200" y="13996364"/>
            <a:ext cx="5517617" cy="854699"/>
            <a:chOff x="3236913" y="13996364"/>
            <a:chExt cx="5517617" cy="854699"/>
          </a:xfrm>
        </p:grpSpPr>
        <p:grpSp>
          <p:nvGrpSpPr>
            <p:cNvPr id="43" name="Group 21"/>
            <p:cNvGrpSpPr>
              <a:grpSpLocks/>
            </p:cNvGrpSpPr>
            <p:nvPr/>
          </p:nvGrpSpPr>
          <p:grpSpPr bwMode="auto">
            <a:xfrm>
              <a:off x="3236913" y="14001750"/>
              <a:ext cx="3935412" cy="849313"/>
              <a:chOff x="2276544" y="14552307"/>
              <a:chExt cx="2915263" cy="745777"/>
            </a:xfrm>
          </p:grpSpPr>
          <p:pic>
            <p:nvPicPr>
              <p:cNvPr id="45" name="Picture 74" descr="NIH_Log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1130" y="14703319"/>
                <a:ext cx="360677" cy="4180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7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1116" y="14741997"/>
                <a:ext cx="1307452" cy="353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77" descr="OHSU_V_4C_POS_RGB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6544" y="14552307"/>
                <a:ext cx="939784" cy="745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518" y="13996364"/>
              <a:ext cx="1429012" cy="8031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192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OHSU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ITG</dc:creator>
  <cp:lastModifiedBy>Leigh Coppola</cp:lastModifiedBy>
  <cp:revision>68</cp:revision>
  <dcterms:created xsi:type="dcterms:W3CDTF">2013-11-11T17:12:07Z</dcterms:created>
  <dcterms:modified xsi:type="dcterms:W3CDTF">2015-04-23T22:00:17Z</dcterms:modified>
</cp:coreProperties>
</file>