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0058400" cy="15544800"/>
  <p:notesSz cx="6858000" cy="9144000"/>
  <p:defaultTextStyle>
    <a:defPPr>
      <a:defRPr lang="en-US"/>
    </a:defPPr>
    <a:lvl1pPr algn="l" defTabSz="1462088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730250" indent="-273050" algn="l" defTabSz="1462088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1462088" indent="-547688" algn="l" defTabSz="1462088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2193925" indent="-822325" algn="l" defTabSz="1462088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2925763" indent="-1096963" algn="l" defTabSz="1462088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9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9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9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9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690" y="6084"/>
      </p:cViewPr>
      <p:guideLst>
        <p:guide orient="horz" pos="4896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4828964"/>
            <a:ext cx="8549640" cy="33320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8808720"/>
            <a:ext cx="7040880" cy="39725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5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69B6C-A5F8-477F-8D8B-D5EF22519A3D}" type="datetimeFigureOut">
              <a:rPr lang="en-US"/>
              <a:pPr>
                <a:defRPr/>
              </a:pPr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94385-D0F7-46BD-9426-954E06E372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93D17-4986-45AC-BB3B-8EFA07299F5D}" type="datetimeFigureOut">
              <a:rPr lang="en-US"/>
              <a:pPr>
                <a:defRPr/>
              </a:pPr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AE74D-FF85-4BE1-B3B8-C56F7C9EEE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622514"/>
            <a:ext cx="2263140" cy="1326345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622514"/>
            <a:ext cx="6621780" cy="1326345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92301-3ECC-44C2-AB05-E7EABC86D7D2}" type="datetimeFigureOut">
              <a:rPr lang="en-US"/>
              <a:pPr>
                <a:defRPr/>
              </a:pPr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3DD46-38DE-40AD-81ED-7093F59C92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49BA1-BE15-4A9E-98D8-57F87460AD08}" type="datetimeFigureOut">
              <a:rPr lang="en-US"/>
              <a:pPr>
                <a:defRPr/>
              </a:pPr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9C87C-C956-435F-B6C0-19766B1820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9988974"/>
            <a:ext cx="8549640" cy="308737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6588551"/>
            <a:ext cx="8549640" cy="3400424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152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6304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1945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260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576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891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12064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52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0BE4F-0F7C-4B6E-BC6F-3F1AE47F9024}" type="datetimeFigureOut">
              <a:rPr lang="en-US"/>
              <a:pPr>
                <a:defRPr/>
              </a:pPr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3D71D-DB13-42B5-8547-44817B1458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3627121"/>
            <a:ext cx="4442460" cy="10258849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3627121"/>
            <a:ext cx="4442460" cy="10258849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A8675-E7A9-4F7C-9FF9-81C22930385E}" type="datetimeFigureOut">
              <a:rPr lang="en-US"/>
              <a:pPr>
                <a:defRPr/>
              </a:pPr>
              <a:t>4/23/2015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57E9D-F1A2-4617-9E5F-3884458EC7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3479590"/>
            <a:ext cx="4444207" cy="1450127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900" b="1"/>
            </a:lvl3pPr>
            <a:lvl4pPr marL="2194560" indent="0">
              <a:buNone/>
              <a:defRPr sz="2600" b="1"/>
            </a:lvl4pPr>
            <a:lvl5pPr marL="2926080" indent="0">
              <a:buNone/>
              <a:defRPr sz="2600" b="1"/>
            </a:lvl5pPr>
            <a:lvl6pPr marL="3657600" indent="0">
              <a:buNone/>
              <a:defRPr sz="2600" b="1"/>
            </a:lvl6pPr>
            <a:lvl7pPr marL="4389120" indent="0">
              <a:buNone/>
              <a:defRPr sz="2600" b="1"/>
            </a:lvl7pPr>
            <a:lvl8pPr marL="5120640" indent="0">
              <a:buNone/>
              <a:defRPr sz="2600" b="1"/>
            </a:lvl8pPr>
            <a:lvl9pPr marL="5852160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4929717"/>
            <a:ext cx="4444207" cy="895625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3479590"/>
            <a:ext cx="4445953" cy="1450127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900" b="1"/>
            </a:lvl3pPr>
            <a:lvl4pPr marL="2194560" indent="0">
              <a:buNone/>
              <a:defRPr sz="2600" b="1"/>
            </a:lvl4pPr>
            <a:lvl5pPr marL="2926080" indent="0">
              <a:buNone/>
              <a:defRPr sz="2600" b="1"/>
            </a:lvl5pPr>
            <a:lvl6pPr marL="3657600" indent="0">
              <a:buNone/>
              <a:defRPr sz="2600" b="1"/>
            </a:lvl6pPr>
            <a:lvl7pPr marL="4389120" indent="0">
              <a:buNone/>
              <a:defRPr sz="2600" b="1"/>
            </a:lvl7pPr>
            <a:lvl8pPr marL="5120640" indent="0">
              <a:buNone/>
              <a:defRPr sz="2600" b="1"/>
            </a:lvl8pPr>
            <a:lvl9pPr marL="5852160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4929717"/>
            <a:ext cx="4445953" cy="895625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62EDD-F29B-4E65-BEC2-EB9ADF97BFFD}" type="datetimeFigureOut">
              <a:rPr lang="en-US"/>
              <a:pPr>
                <a:defRPr/>
              </a:pPr>
              <a:t>4/23/2015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6A7AF-2E80-4700-BCBD-7A84329106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5F384-5661-4324-A69D-20DC0EFF5AF3}" type="datetimeFigureOut">
              <a:rPr lang="en-US"/>
              <a:pPr>
                <a:defRPr/>
              </a:pPr>
              <a:t>4/23/2015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3A1B3-44AD-4162-879D-F4199E7EBD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D6319-2D35-4C3D-A5C2-77117B27BF09}" type="datetimeFigureOut">
              <a:rPr lang="en-US"/>
              <a:pPr>
                <a:defRPr/>
              </a:pPr>
              <a:t>4/23/2015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E25D8-7381-4931-AD96-4D7EAB57D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618913"/>
            <a:ext cx="3309144" cy="263398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618915"/>
            <a:ext cx="5622925" cy="13267056"/>
          </a:xfrm>
        </p:spPr>
        <p:txBody>
          <a:bodyPr/>
          <a:lstStyle>
            <a:lvl1pPr>
              <a:defRPr sz="5100"/>
            </a:lvl1pPr>
            <a:lvl2pPr>
              <a:defRPr sz="45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3252895"/>
            <a:ext cx="3309144" cy="10633076"/>
          </a:xfrm>
        </p:spPr>
        <p:txBody>
          <a:bodyPr/>
          <a:lstStyle>
            <a:lvl1pPr marL="0" indent="0">
              <a:buNone/>
              <a:defRPr sz="2200"/>
            </a:lvl1pPr>
            <a:lvl2pPr marL="731520" indent="0">
              <a:buNone/>
              <a:defRPr sz="1900"/>
            </a:lvl2pPr>
            <a:lvl3pPr marL="1463040" indent="0">
              <a:buNone/>
              <a:defRPr sz="1600"/>
            </a:lvl3pPr>
            <a:lvl4pPr marL="2194560" indent="0">
              <a:buNone/>
              <a:defRPr sz="1400"/>
            </a:lvl4pPr>
            <a:lvl5pPr marL="2926080" indent="0">
              <a:buNone/>
              <a:defRPr sz="1400"/>
            </a:lvl5pPr>
            <a:lvl6pPr marL="3657600" indent="0">
              <a:buNone/>
              <a:defRPr sz="1400"/>
            </a:lvl6pPr>
            <a:lvl7pPr marL="4389120" indent="0">
              <a:buNone/>
              <a:defRPr sz="1400"/>
            </a:lvl7pPr>
            <a:lvl8pPr marL="5120640" indent="0">
              <a:buNone/>
              <a:defRPr sz="1400"/>
            </a:lvl8pPr>
            <a:lvl9pPr marL="585216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A4995-EAF9-439B-91A7-3219B53104C0}" type="datetimeFigureOut">
              <a:rPr lang="en-US"/>
              <a:pPr>
                <a:defRPr/>
              </a:pPr>
              <a:t>4/23/2015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540A8-FC5E-40F0-B5C4-9D256B17B3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10881360"/>
            <a:ext cx="6035040" cy="1284606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1388957"/>
            <a:ext cx="6035040" cy="9326880"/>
          </a:xfrm>
        </p:spPr>
        <p:txBody>
          <a:bodyPr rtlCol="0">
            <a:normAutofit/>
          </a:bodyPr>
          <a:lstStyle>
            <a:lvl1pPr marL="0" indent="0">
              <a:buNone/>
              <a:defRPr sz="5100"/>
            </a:lvl1pPr>
            <a:lvl2pPr marL="731520" indent="0">
              <a:buNone/>
              <a:defRPr sz="4500"/>
            </a:lvl2pPr>
            <a:lvl3pPr marL="1463040" indent="0">
              <a:buNone/>
              <a:defRPr sz="3800"/>
            </a:lvl3pPr>
            <a:lvl4pPr marL="2194560" indent="0">
              <a:buNone/>
              <a:defRPr sz="3200"/>
            </a:lvl4pPr>
            <a:lvl5pPr marL="2926080" indent="0">
              <a:buNone/>
              <a:defRPr sz="3200"/>
            </a:lvl5pPr>
            <a:lvl6pPr marL="3657600" indent="0">
              <a:buNone/>
              <a:defRPr sz="3200"/>
            </a:lvl6pPr>
            <a:lvl7pPr marL="4389120" indent="0">
              <a:buNone/>
              <a:defRPr sz="3200"/>
            </a:lvl7pPr>
            <a:lvl8pPr marL="5120640" indent="0">
              <a:buNone/>
              <a:defRPr sz="3200"/>
            </a:lvl8pPr>
            <a:lvl9pPr marL="5852160" indent="0">
              <a:buNone/>
              <a:defRPr sz="3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12165966"/>
            <a:ext cx="6035040" cy="1824354"/>
          </a:xfrm>
        </p:spPr>
        <p:txBody>
          <a:bodyPr/>
          <a:lstStyle>
            <a:lvl1pPr marL="0" indent="0">
              <a:buNone/>
              <a:defRPr sz="2200"/>
            </a:lvl1pPr>
            <a:lvl2pPr marL="731520" indent="0">
              <a:buNone/>
              <a:defRPr sz="1900"/>
            </a:lvl2pPr>
            <a:lvl3pPr marL="1463040" indent="0">
              <a:buNone/>
              <a:defRPr sz="1600"/>
            </a:lvl3pPr>
            <a:lvl4pPr marL="2194560" indent="0">
              <a:buNone/>
              <a:defRPr sz="1400"/>
            </a:lvl4pPr>
            <a:lvl5pPr marL="2926080" indent="0">
              <a:buNone/>
              <a:defRPr sz="1400"/>
            </a:lvl5pPr>
            <a:lvl6pPr marL="3657600" indent="0">
              <a:buNone/>
              <a:defRPr sz="1400"/>
            </a:lvl6pPr>
            <a:lvl7pPr marL="4389120" indent="0">
              <a:buNone/>
              <a:defRPr sz="1400"/>
            </a:lvl7pPr>
            <a:lvl8pPr marL="5120640" indent="0">
              <a:buNone/>
              <a:defRPr sz="1400"/>
            </a:lvl8pPr>
            <a:lvl9pPr marL="585216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0B327-E97F-4B9F-A64E-19AC35ABCDE1}" type="datetimeFigureOut">
              <a:rPr lang="en-US"/>
              <a:pPr>
                <a:defRPr/>
              </a:pPr>
              <a:t>4/23/2015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5F3D9-AECF-4278-AB77-2C6266EAF0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3238" y="622300"/>
            <a:ext cx="90519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6304" tIns="73152" rIns="146304" bIns="7315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3238" y="3627438"/>
            <a:ext cx="9051925" cy="1025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6304" tIns="73152" rIns="146304" bIns="731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3238" y="14408150"/>
            <a:ext cx="2346325" cy="827088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l" defTabSz="1463040" fontAlgn="auto">
              <a:spcBef>
                <a:spcPts val="0"/>
              </a:spcBef>
              <a:spcAft>
                <a:spcPts val="0"/>
              </a:spcAft>
              <a:defRPr sz="1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6141420-6C53-4B67-B5DA-D93967BDCCA8}" type="datetimeFigureOut">
              <a:rPr lang="en-US"/>
              <a:pPr>
                <a:defRPr/>
              </a:pPr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938" y="14408150"/>
            <a:ext cx="3184525" cy="827088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ctr" defTabSz="1463040" fontAlgn="auto">
              <a:spcBef>
                <a:spcPts val="0"/>
              </a:spcBef>
              <a:spcAft>
                <a:spcPts val="0"/>
              </a:spcAft>
              <a:defRPr sz="1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838" y="14408150"/>
            <a:ext cx="2346325" cy="827088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r" defTabSz="1463040" fontAlgn="auto">
              <a:spcBef>
                <a:spcPts val="0"/>
              </a:spcBef>
              <a:spcAft>
                <a:spcPts val="0"/>
              </a:spcAft>
              <a:defRPr sz="1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817C79A-60F2-4668-9575-F048DCD38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62088" rtl="0" eaLnBrk="0" fontAlgn="base" hangingPunct="0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462088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2pPr>
      <a:lvl3pPr algn="ctr" defTabSz="1462088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3pPr>
      <a:lvl4pPr algn="ctr" defTabSz="1462088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4pPr>
      <a:lvl5pPr algn="ctr" defTabSz="1462088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5pPr>
      <a:lvl6pPr marL="457200" algn="ctr" defTabSz="1462088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6pPr>
      <a:lvl7pPr marL="914400" algn="ctr" defTabSz="1462088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7pPr>
      <a:lvl8pPr marL="1371600" algn="ctr" defTabSz="1462088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8pPr>
      <a:lvl9pPr marL="1828800" algn="ctr" defTabSz="1462088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9pPr>
    </p:titleStyle>
    <p:bodyStyle>
      <a:lvl1pPr marL="547688" indent="-547688" algn="l" defTabSz="146208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7450" indent="-457200" algn="l" defTabSz="146208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indent="-365125" algn="l" defTabSz="146208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59050" indent="-365125" algn="l" defTabSz="146208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90888" indent="-365125" algn="l" defTabSz="146208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23360" indent="-365760" algn="l" defTabSz="146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54880" indent="-365760" algn="l" defTabSz="146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86400" indent="-365760" algn="l" defTabSz="146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17920" indent="-365760" algn="l" defTabSz="146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4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6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8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760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912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2064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5216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9018" t="30952" r="30029" b="55333"/>
          <a:stretch>
            <a:fillRect/>
          </a:stretch>
        </p:blipFill>
        <p:spPr bwMode="auto">
          <a:xfrm>
            <a:off x="2895600" y="914400"/>
            <a:ext cx="6629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5" descr="LGHLogo copy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381000"/>
            <a:ext cx="2665413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4"/>
          <p:cNvPicPr>
            <a:picLocks noChangeAspect="1" noChangeArrowheads="1"/>
          </p:cNvPicPr>
          <p:nvPr/>
        </p:nvPicPr>
        <p:blipFill>
          <a:blip r:embed="rId4" cstate="print"/>
          <a:srcRect l="38660" t="19524" r="39401" b="74013"/>
          <a:stretch>
            <a:fillRect/>
          </a:stretch>
        </p:blipFill>
        <p:spPr bwMode="auto">
          <a:xfrm>
            <a:off x="6308725" y="8697913"/>
            <a:ext cx="2579688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2" descr="http://www.sunsmart.com.au/images/skin-cancer/skin-type-chart-lar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3238" y="8329613"/>
            <a:ext cx="4503737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/>
          <p:nvPr/>
        </p:nvSpPr>
        <p:spPr>
          <a:xfrm>
            <a:off x="5449888" y="13106400"/>
            <a:ext cx="4379912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4630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In the last year, </a:t>
            </a: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77% 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of </a:t>
            </a: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La Grande Middle School 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students went to a doctor’s office for a checkup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11701463"/>
            <a:ext cx="41148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4630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FITZPATRICK SKIN TYPES 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OF LA GRANDE</a:t>
            </a:r>
            <a:endParaRPr lang="en-US" sz="16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43500" y="3429000"/>
            <a:ext cx="4610100" cy="3508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4630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C00000"/>
                </a:solidFill>
                <a:latin typeface="+mn-lt"/>
              </a:rPr>
              <a:t>Anyone can get skin cancer.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 </a:t>
            </a:r>
          </a:p>
          <a:p>
            <a:pPr defTabSz="14630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Skin cancer risk is influenced by your genetics,  </a:t>
            </a:r>
            <a:r>
              <a:rPr lang="en-US" sz="1800" b="1" u="sng" dirty="0">
                <a:solidFill>
                  <a:srgbClr val="C00000"/>
                </a:solidFill>
                <a:latin typeface="+mn-lt"/>
              </a:rPr>
              <a:t>skin type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and your </a:t>
            </a:r>
            <a:r>
              <a:rPr lang="en-US" sz="1800" b="1" u="sng" dirty="0">
                <a:solidFill>
                  <a:srgbClr val="C00000"/>
                </a:solidFill>
                <a:latin typeface="+mn-lt"/>
              </a:rPr>
              <a:t>protection behaviors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.  </a:t>
            </a:r>
          </a:p>
          <a:p>
            <a:pPr defTabSz="146304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defTabSz="14630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If you have a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sensitive skin type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(Fitzpatrick Type 1-3), you need to be especially cautious!</a:t>
            </a:r>
          </a:p>
          <a:p>
            <a:pPr defTabSz="146304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defTabSz="14630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Individuals with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darker skin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(Fitzpatrick Types 4-6) are still at risk!  People of color are often diagnosed later, which means the cancer can become more advanced and potentially fatal.    </a:t>
            </a:r>
          </a:p>
          <a:p>
            <a:pPr defTabSz="146304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algn="ctr" defTabSz="14630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Regular skin checks are important for everyone!</a:t>
            </a:r>
          </a:p>
        </p:txBody>
      </p:sp>
      <p:pic>
        <p:nvPicPr>
          <p:cNvPr id="2060" name="Picture 2" descr="Skin Cancer Infographic"/>
          <p:cNvPicPr>
            <a:picLocks noChangeAspect="1" noChangeArrowheads="1"/>
          </p:cNvPicPr>
          <p:nvPr/>
        </p:nvPicPr>
        <p:blipFill>
          <a:blip r:embed="rId6" cstate="print"/>
          <a:srcRect t="11023" b="76965"/>
          <a:stretch>
            <a:fillRect/>
          </a:stretch>
        </p:blipFill>
        <p:spPr bwMode="auto">
          <a:xfrm>
            <a:off x="466725" y="4191000"/>
            <a:ext cx="4397375" cy="247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457200" y="3505200"/>
            <a:ext cx="42672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4630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Skin cancer is the </a:t>
            </a:r>
            <a:r>
              <a:rPr lang="en-US" sz="1800" b="1" dirty="0">
                <a:solidFill>
                  <a:srgbClr val="FF0000"/>
                </a:solidFill>
                <a:latin typeface="+mn-lt"/>
              </a:rPr>
              <a:t>MOST COMMON</a:t>
            </a:r>
          </a:p>
          <a:p>
            <a:pPr algn="ctr" defTabSz="14630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of all cancer types</a:t>
            </a:r>
          </a:p>
        </p:txBody>
      </p:sp>
      <p:sp>
        <p:nvSpPr>
          <p:cNvPr id="2062" name="Rectangle 6"/>
          <p:cNvSpPr>
            <a:spLocks noChangeArrowheads="1"/>
          </p:cNvSpPr>
          <p:nvPr/>
        </p:nvSpPr>
        <p:spPr bwMode="auto">
          <a:xfrm>
            <a:off x="474663" y="6769100"/>
            <a:ext cx="455453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Calibri" pitchFamily="34" charset="0"/>
              </a:rPr>
              <a:t>Most skin cancers are curable if caught and treated in a timely manner. </a:t>
            </a:r>
            <a:endParaRPr lang="en-US" sz="280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2063" name="AutoShape 4" descr="data:image/jpeg;base64,/9j/4AAQSkZJRgABAQAAAQABAAD/2wCEAAkGBxQSEhUUEhQUFRUXFxoXFBUUFxQUFxcXFRQWFxQUFxUYHCggGBolHBQXITEhJSkrLi4uFx8zODMsNygtLisBCgoKDg0OGxAQGywkICQsLCwsLCwsLCwsLCwsLCwsLCwtLCwsLCwsLCwsLCwsLCwsLCwsLCwsLCwsLCwsLCwsLP/AABEIAMIBAwMBIgACEQEDEQH/xAAbAAABBQEBAAAAAAAAAAAAAAAEAAECAwUGB//EADoQAAEDAgMFBQcDBAEFAAAAAAEAAhEDIQQSMQVBUWFxBhOBkaEUIjKxwdHwQlLhByNy8TMWU2KCkv/EABoBAAIDAQEAAAAAAAAAAAAAAAACAQMEBQb/xAAxEQACAQIFAgUBBwUAAAAAAAAAAQIDEQQSEyExBUEiUWFxgTIUMzSRscHRYoLC4fD/2gAMAwEAAhEDEQA/APDlY1imymrmU0rZXKZW2mrG01c1isDUrZS5lbaasYxShTaErZU5EYShWZUsqUS5XlShWtCfKi4ZinKlCuypsiLhmKw1SLVYGpQgjMQyJZVJIIC5AhSAUgE+VBFyOVLIpBOgi5Uaaj3auKQCLk5mUGkmNJE5U2VFwzgpopjRReVMWqbjajAxSgrQoPkKhzVZRaoe4s3mW4RCiQpwlCQz3IhqmAlCSAuSTJSkoFMNjFcxqkxiuaxXNm+UyAYnyqyFKEpU5FQaptaphqmGqBXIqhSDVIMTwgi5DInhWAJnBBFyuFIBOUxMIAZyrzIXGV7qk1yQmUS+NJtXDXPCpFWSgy9MKibKWqkalN6m54hZTaykatvqoyiOjuSxGIJMDRH4VpyidVl0HAOutQVwOCJLsFVWSSRdCUIKpjOCZjXP5WslylWm+4dISLghfZ3GxNuSubg9JJIG4qLIVqK5Y/eBOrmUwE+VRcRyXYoyq1jVOEkXFcrjFKUkxUEEpSAUU7SiwE0k0pIsQCMpKzIiGU1PuVGoXO4FlThqM7lP3KjUQbgjWqcIgUVI0UaiFaYLKUIjuVLuVGogysGyqNRElizK+L0Frzpu6pou/A0acmyLq1zCjXriPogZJukTZXWNaooerJVRKmOag5Oi5IcFQKStoUS8wEXsTwUJ5XQ4XYQiXSUa3Y9P9oVLxEEUSxMUciFMVF1rtkUz+geFln4rs/8AsPgb+qFiIMI4iEudjEbG9GYCreENicI+mfeB+irY+Fbs1sWSipROgaVYAszC4k6araoNlZ5vLyYKlKUShKEZ7Oodyk1EVZWCwkQiu5SNFGoicrA4ShF9ykaKnURNmChqUIoUU/cqNREZWC5UkT3KSNRBlYZTwisOHWm2hyUnYc8FzHiDoaZkdz0TCitT2bkk3DclOuGkZvcKQoLT7ndCdlHol1yNIzRhlTXZlCKx+LyGBA5nfyWBtTHudIFm+F1fSUpslUSOPrgfq8FlYkA3MBTptFy64G75X8ENXMm1hw4Lo0422LowSKzUmwTlqUcLK1tO0mFZcawOQmAKvDOihlU3JsVwuj7P7PBGbf8AJY2Dw5e/rqvQsBgxSpi27RY8ZXyRyrliTV1Yg3DWTikOIVdehUqb4HDd/KzMXsmsBIkxexWCLUuZWKNBGx7Ol7MuWw+0KjJu4RqDddfsXFd8yTqNUVozpq/Yh0LAWIwAcIIkLmNsbALJfTkt3jePuF6I/DIeph+SWjjXB7DQi48HlVJ0FdRsmqHN570L2n2R3Ts7fhdqODvss7B4gttx3XC6kpKtDNEtlBSR2DKUpGgpbLqAtG/13rSNBcudVxdinRMr2dL2dancpvZ1GuGkZns6Y4dancpzQRrhpGX7Ol7OtQUEu4RrhpGZ3CS0+6SRrhpGgyjyUhRCNoUtFaKE/gXJdU6OmZxoBQ9mk6LYFBOKKXXJ0jDrYPNqCNxhY+0qRZxNotYQN67SpTABXn/a3EARDr3sN0xMrZgpyqzyiuFjAxmJDtTvgb7BBYZgJueJHgN/BVudKvdFNkZRmdvOoHIL0SjlVkJYoxWJmwsJ0t6whyy2qm1sn1TEK5bbILDU6cmyucNRp+eivwNGTJIEflglVfN5J4k+qRy3sFgcst5/7sqst4RQptift5roex/Z8YirJ+BtzaAeSSrXjSg5y4RKjcM7I9n3ECobA6fhC6baGAq5SWBj4HwmQD8/ouloYFrWgAQAIACtGHXkq3UZTqZyzSPOa2ExpMipSnfTGZpby0GbzWa7b2Io2rMYIMFplryNJAJuN69J2vsBlcalrxo9uo5cxyXO1tiYkju69Nldg+GoCA9p4+9ofNbcPjaU141H24fw+H+pDpHGuxAqumIJsec6OXS9lsE8HQhup5qzBdkXNYBq5plsiDGsO1B6rsNnbPLBfwHAIxmOpqGWDBUrgFRgGqY0Q7RCdtS5gYW6EkGOOo+q4qrtSu05sx9bQqcNh5VoKSZDgkdB2nwM0HgjcSOouPkvNJ/j7L1LZW16eJplj3DPEXtNty8xxLMrnN/a4jyMLsdNckpU58ohxsbewcfkETadPFdrsusKrdIHNedUHA8tIsu37K4/N7h8bRfSFXj6Xhc0gUbm13Cl7PyWi6gFa2lZcF1x9IyDh03sy03UkhSU6waRmdwkaC1O5UDSRrBpGaMOktMUAkp1g0glrY6fn2U2KsFWRwWRmgtCZwTNUKpslS3Awu0dV7abyNwJHA23leYVs1Z2ZxEnUwQB1XfdrcXUZTIa0ZDYkkzcwIXAYt5iPh/8QPVen6XBqnfbcoqPcnSpuaQ1uWdSddAd/DVZ2KqlzpP4BuR9ah3dIbi+/wD6fystxXVpq7uVstwrJJkwBrPyTPbfjzWlhqGbCuLRLm1Wl9r5Swtb4Zp80ftTZbKDWMcXF5aHOa3LDZ3E9Esq0VK3fgLGO92UZRI4g+qpD56LQxDADrOm6+l78oN0NVy2tz3+qmMgIUW5iBFz+aL0X+ndcMpOG/OR6D7LzzDg95IkG8Xjcd673sLhTDdYBLnTppYdVg6ok6DTHhyei0zIkpw8IZr5VNc+e4D6rxyhdmkLq4lrRJMKrDbQZUMMvG9DYfA5jL4PAbh9yjxQEQLW3fMFNJQjtyw3FWxDGCXua0cyAlRxLHCWuBHK64/tL2YfXPv1S5o+HcW9RofRZ2yNknBuzsqVDqHMOXK7geXFbIYOjKndVPF5WEzO/B1varAd/QOUkFhziBJOWZAG+RK43Z+08MAKddzod/3qWS3+QJha+D7U0zV7pz8rydLxJ0BdogdoRUe+jimFjrinXYNWGcs7nNutmGpzpx06iduVbn3W2/wLJ33Rnbc2EyiRUoElp0ymY3zK4raY/uvPEzfndddsSnUZ3tB9xTg8ZBNiORsuU2qZrPA/cR5WXbweZScZO9lz5rsVSHpshoN5XSdkXTXa3f4a6/dc/WoEMZO8mOnFFbDrupVqbgYIcJ6GxnlCsrxz05JepC2Z6+Da6mCnLU+VeNbNRCEsqdzVEWQAgCpQo5uSkEMCQb+QknzpJdwKS1WNJUsim1ilyIuNCqxVRrWkuNgERlXJ9sa7soaHBvvTrraysw9PVqKJDdkc12m20K7g1phjbm1y69lzVWpJ1PNWvflcb7/TceqEqukzK9jQoxpxUYmdu4VtyzhBkFrbAyG2EgLJKMx+twfFAlaaStFIVnU9gMU0Yg06nw1WmnyzSCw+YXXbe2C0tqYmvZ7QRlkZHFohjiNRNrLy3CsJeADBmxJiOcrqMHXqkPGIqlzGkCXOMGNwBuTBXPxeHlq6sJW813+PceMtrA4wZebEQD72YxGYk5XX4ys6vQLHOabwSLHoZXR4lop0SZaXEAkRoDdoJFpMGT4Lm21nPkHwtPw/wFdRk5XfYhkMP7zmi+sHp0XqvZuiWU3HQGAOgXnvZnD56ukx08l6zhqMMaI4Ll9XrJWgPTQbSEgFZu2MeKLCd8xrFv1R4LXYLLD7Q7HNem8NF8jsv+UW9VwaGR1Fn4Lm9tgbC9paLAA+rLjcgDitJnaGkdCYOh/lA9ldhso0xnDC7KM8gSHO1aell0b8K0iC0EcCArMQ8OptJN+t/wDRCvYzazmVhZ0HXiFmYjA1GCDDxz01vC1K+wwJNKGnWL5f4WW/bJpPFOs0tJH6tD9wmpO/3e/o+SH6nMVtkCrXDmMNiDmBge6f1BeiU6LKlNsw4AWPPiDuWNsqi0VXZfhcJHLiFq7MOUObwcY8ynxlaU7K/wBPARRzXaTA+ztfWERkiIucslsnWea8nc4l0m5Jk8zvXrH9UK8YUD9z2jyBP0Xk7Bdd7o7cqGeXP8FVTk0sWQCBrA1/PJFUKgcDxJEDog8a0lzRAFhAHCOPmp4VkPAgRPPje62tLKKeu7MrZqLHGTLRc6otr0HsRwdQYABYRHRF5V42olna9TQmSDlItsq4SDlXYm4wUZvvUgllTBcbKkrA1JRmAJAUlQaiXeqrKwsEFcP/AFCqNDY/WYPhddVicY1o94x1PBedds9ptrOGUzlsV0umUZOspdhJ8HLYh8Wtw6qmmLhSeR6pU2yRFzOnFetWyKCrF1S4mTvMcPBCFEYgRGl+fP0VDtFdDggek6Lra2biS97M2gdm43aJjxiLysObLqNgMimIOUAOc9+p4NAH24qnENKNyUCbS2g5xdLi694sD9YVFObn3eMcL7lRjny8zB5jQ8DHGFYXAMmdNNx6TwulUUopIDpuxVL3zug/fz0XqFGnYLyrsPXAqNB4r1ehVELzPWLqqXU1dE3ugBXAKh4BVhqQFxmiyzM3bGwaOIu8Fr91RhyuHCdzvGVxe1OzGOoONShWqVh+5r3CpHAtJv4E9F39ashaeLym2m8LdhsVWpKy3Xk9xXC5yWwe3z2OFLFt0MF4BD2/5sOvoeq6LttSpvwb6hIOUBzHDnGWOs+qIx+Hw+IA71jS4aOIGYdDw5aLn+0+zq9ahSw9JzO7b8TnHKXFtmggCw3+Svi6NStCcFkd/F5fBFml5g/ZraMilczLgJ32AF/H0XV1amUk6TuXIYTAdyWjUsAHHeS43V+2NrimJJuPwK2vRVWp4O5CuluZP9TdqB/dUxoJefLKPquLwNLM/wBfJT2pjHVnl7ug6DRFbJBZTqVBGmX/AOrWPJegoUvs9BQX/NlTd2VVK8vJIGlrRF9LaK/CiXjKDEgxeN03VOHo5jIHh+ao/ZzCKrYdbMD72nxaFNNpLbyIserbMohlNoAjfx1RYKHZVkA8gkKq8XJNttmmwSBKTmBD95zUzXskysLDlSaVSXpg9NlCwSkhxV5p1GVhZgz8Ql7RzWWa/NP3y3aBv0TI7XbYa0ESS7cBFjZcJ30gmTfzPVF9rsQHYhwbugGN53n84LOZU90AC5tPXqvSYTDqnSXqc6rvJoZzh/Cswd3gWGupgCyHrO3b96lgn+9fSDJ5C/0Wxx8JUluRrN/uEOMwYMb77lXi2++Y03dNyKwOH76sb2uZ3W0lZ+IPvHqnjzb0Ia2uJxC6XAVHU8NmsbWA+L3n/qvpHzXLtufsumdVDWFkWAaJ5gX8vmFXiFdJeo1ON7mLiCQ4g23c7K2k0uaQCd9pHWw8PkqMU6XkmB/inovt46BPbYW24XsTGFlRsHevS9ndpAWgGJ0jwsZC8rwjJJ3Rp1OnRamAeZGoAneDfXfvMLDjcJCtu+xdSbR6vg9sBxgnp4H+UccSvKMJtItPvESXCwuY+3Rav/UDhAm08RJA3gDkFxqvS3fwmqMotbnfOqhA1qXvAgmy5eht51589OWi08Lthr4vBVLwdSmWKEZGv3k6wpOrtaCSVmvxA1lYWNx5qb4b8+nJEMK5sJU8oVtPamuTnJnzhcTtTaJqO1sFdtraJjI09fssPOvQYTCqCvYwVXvYJaJWntGkKbGUx8ZGZ/joDz19FmYGoM7Z4jTqidpVS6s6XTeJNtLD5K+Sbml8iqO1wrBuDWg+dpMFGbLol9VuXXNMRYt1nVZodl114dV0PZE3c46jRZq7ywckW06eaSR3IfAAmYFyoius3v8AmoiuvP6Bu0TUNbmka3NZntCRro0A0TUFZSFZZIr804xCNANE1S7mmWb7T+SnUaLDRAO/Q+Nx2RjnToDHWLIH2hYXaDaUjJ59F26eFzSsdLEpUqbkzDrVsziTckyepVzXBBMd7wKtfVuSuw49jza8yTnX+6reP9pg5M90qUiGgzZOP7om1iD5xGqGcwET5q2qxrabCPiMk9JspUGFzdB9Sl2vmRZpydoPyv8AmD4QHO2CBcXOmu9alQucHQQ5s67xbT0QvdBusSRp1tbmpYKjZx3fPh80s99x4UmnlsCVrHip0RAv153sqqplXYZsuaBvIHhKd8FMY3lZDNs4xzEdVoNqFoFxcRxHHfvQWPw+R5E+Pr9UU97cgsYHA25G6SSvYvjScXJPZoVPExffO70ngmxGLGZ0b/LSEJ30CPPS/wDCqDt/lKlU1e5W5djW9pggAyCLzpP4AisFi3NN9beM3H0WLTq3189yvNe+vOOBhVypJ7F0H3Ohxe2yWhrd/wAR5cEHj9pQ3KNYWTTxGoPqJhUYp3Hefokhhop8DVKrcbirPlsk3lUAqGZTAhakrGLkJwFSKjSNxHDijqDg6o4mJLifU71ktKPwUj3h+cVXOPcvoq7saWMpZgDaZ3eS2ti0jTp3N3GfDcsF1YGwiD13lbQrwGgbgPksVWDccp1cPh05ORqe0RvSGJWX36XfrPoGzRNU10u/WUayQro0CdE1hXUu9WR7QpNxCj7OSqJqd7zTLM79JGgGgAGquYx+IzuLvyNy3sU6GEjguZcNy69OKW5k6zUfhgvcsgBk7yfRJoSxgh0cLJ6FMuVpxrePJbjYiQoOVpGsJg3ighxuWUqRdE2HFaVJoaAGoPBXWnh6arkdbBUFJXXL7mZjLPCtnKwxv1Udpt/uBWVvgAO8TFkdkV5bVKnoZobJjmj9lf8ALPAE/T6oRlgTxstPZFKGlx32HQJpcFWBpZq0fzfwPtZua41CAzGIPqtTEtQJpSljwa8XRbqOS7gDxCgHo2tRMfVC5FYjk1KbixirJsqmtRdOjOqhhTi5cFdLiqsQbo/D4eXQq9sNAeANzR9VCe5oqYeSoOb87GeFa26i1qtECExjhEnTZLoWo0QBHqhMEwC581Z3mYmYjlw4wq5bnWw8Ywjd8sm93vcvrOq0KVaR01WTVrQB9dRxRGHraR4pXHY14etFTaNHvEm1FXMp4SZUdNJE+8SL1WU8oyomyJ94nFRQToyolRRLOnUEkZUTlRXj2gU3dFz+HZNRvUfNbu2D/b6kLBoOIJPAH1srYcHE6s19piuysV4h0uJmZJv4q/D/AAoVHCnDYPD1Ts5FG8pOQI525SCg/VKFJXfc0dmtseq1qAssjZbtQtmjoqp8npemWdNWMzazPfZG/wDhRxDtB80bjmgw4G7TeOaz8TyQnczYuGSc2u9il7Mzg0G2gW3SbAAGgsFj7MHvk8lrtciXkP01KzqPl/sV11RKuqlUOChF1bd3KKzVQKCKcFEhOmc+dNSd2U06d9FbOo/nxU6bCTA81oYfChvM8VDkX4fCyn9Oy8yOEohonisXEgveTx+QWvi8WPhGu/gs8D/SiPmTjlCSjSjwufcHeAApYXCyb2+atcwMIzCXHRu4cJP0RVFpHvGLC/2HRM2Y6WHUp+Lt28vf+CnHP0YJ3SmZS8DuO4odry55O86Il0gtJ1COBoyVSTn2vZewNXdpIjiOu9So1Brw0UMTMkKtjTpBU9jK5uNS6N3DukK5DYEQ28TyRKqZ6ag7002IpBIJ1BcKU6ZJBI6SQTIJBdufAOv0KycN8NToPmkkrIfScHqX4t+3+LBmahG4nQeKdJO+Tm0PokAO1U0ySkzrlhezNVo7QcRSMJJKqXJ28J+El7MFwHwH/IfNV1zf85pJJu5S/uI+37ksD8bun2R4KZJLI14P6Pl/qJyrKSSgukVvVRSSTIxzC8aYpiLdLInDu9wdEkkj4OlR+/kv6UY1E6rRwzRGidJPI52C3aAMOZrOm+uqvxH/AA/nFJJD5Epfdz/u/YzsJ8S1wJ1vZJJExen/AEMyafxI2sPc8QkkpfJTQ+iXyWz80azRJJIzs4blkwmKSSU3CUkySAQxSSSQ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64" name="AutoShape 6" descr="data:image/jpeg;base64,/9j/4AAQSkZJRgABAQAAAQABAAD/2wCEAAkGBxQSEhUUEhQUFRUXFxoXFBUUFxQUFxcXFRQWFxQUFxUYHCggGBolHBQXITEhJSkrLi4uFx8zODMsNygtLisBCgoKDg0OGxAQGywkICQsLCwsLCwsLCwsLCwsLCwsLCwtLCwsLCwsLCwsLCwsLCwsLCwsLCwsLCwsLCwsLCwsLP/AABEIAMIBAwMBIgACEQEDEQH/xAAbAAABBQEBAAAAAAAAAAAAAAAEAAECAwUGB//EADoQAAEDAgMFBQcDBAEFAAAAAAEAAhEDIQQSMQVBUWFxBhOBkaEUIjKxwdHwQlLhByNy8TMWU2KCkv/EABoBAAIDAQEAAAAAAAAAAAAAAAACAQMEBQb/xAAxEQACAQIFAgUBBwUAAAAAAAAAAQIDEQQSEyExBUEiUWFxgTIUMzSRscHRYoLC4fD/2gAMAwEAAhEDEQA/APDlY1imymrmU0rZXKZW2mrG01c1isDUrZS5lbaasYxShTaErZU5EYShWZUsqUS5XlShWtCfKi4ZinKlCuypsiLhmKw1SLVYGpQgjMQyJZVJIIC5AhSAUgE+VBFyOVLIpBOgi5Uaaj3auKQCLk5mUGkmNJE5U2VFwzgpopjRReVMWqbjajAxSgrQoPkKhzVZRaoe4s3mW4RCiQpwlCQz3IhqmAlCSAuSTJSkoFMNjFcxqkxiuaxXNm+UyAYnyqyFKEpU5FQaptaphqmGqBXIqhSDVIMTwgi5DInhWAJnBBFyuFIBOUxMIAZyrzIXGV7qk1yQmUS+NJtXDXPCpFWSgy9MKibKWqkalN6m54hZTaykatvqoyiOjuSxGIJMDRH4VpyidVl0HAOutQVwOCJLsFVWSSRdCUIKpjOCZjXP5WslylWm+4dISLghfZ3GxNuSubg9JJIG4qLIVqK5Y/eBOrmUwE+VRcRyXYoyq1jVOEkXFcrjFKUkxUEEpSAUU7SiwE0k0pIsQCMpKzIiGU1PuVGoXO4FlThqM7lP3KjUQbgjWqcIgUVI0UaiFaYLKUIjuVLuVGogysGyqNRElizK+L0Frzpu6pou/A0acmyLq1zCjXriPogZJukTZXWNaooerJVRKmOag5Oi5IcFQKStoUS8wEXsTwUJ5XQ4XYQiXSUa3Y9P9oVLxEEUSxMUciFMVF1rtkUz+geFln4rs/8AsPgb+qFiIMI4iEudjEbG9GYCreENicI+mfeB+irY+Fbs1sWSipROgaVYAszC4k6araoNlZ5vLyYKlKUShKEZ7Oodyk1EVZWCwkQiu5SNFGoicrA4ShF9ykaKnURNmChqUIoUU/cqNREZWC5UkT3KSNRBlYZTwisOHWm2hyUnYc8FzHiDoaZkdz0TCitT2bkk3DclOuGkZvcKQoLT7ndCdlHol1yNIzRhlTXZlCKx+LyGBA5nfyWBtTHudIFm+F1fSUpslUSOPrgfq8FlYkA3MBTptFy64G75X8ENXMm1hw4Lo0422LowSKzUmwTlqUcLK1tO0mFZcawOQmAKvDOihlU3JsVwuj7P7PBGbf8AJY2Dw5e/rqvQsBgxSpi27RY8ZXyRyrliTV1Yg3DWTikOIVdehUqb4HDd/KzMXsmsBIkxexWCLUuZWKNBGx7Ol7MuWw+0KjJu4RqDddfsXFd8yTqNUVozpq/Yh0LAWIwAcIIkLmNsbALJfTkt3jePuF6I/DIeph+SWjjXB7DQi48HlVJ0FdRsmqHN570L2n2R3Ts7fhdqODvss7B4gttx3XC6kpKtDNEtlBSR2DKUpGgpbLqAtG/13rSNBcudVxdinRMr2dL2dancpvZ1GuGkZns6Y4dancpzQRrhpGX7Ol7OtQUEu4RrhpGZ3CS0+6SRrhpGgyjyUhRCNoUtFaKE/gXJdU6OmZxoBQ9mk6LYFBOKKXXJ0jDrYPNqCNxhY+0qRZxNotYQN67SpTABXn/a3EARDr3sN0xMrZgpyqzyiuFjAxmJDtTvgb7BBYZgJueJHgN/BVudKvdFNkZRmdvOoHIL0SjlVkJYoxWJmwsJ0t6whyy2qm1sn1TEK5bbILDU6cmyucNRp+eivwNGTJIEflglVfN5J4k+qRy3sFgcst5/7sqst4RQptift5roex/Z8YirJ+BtzaAeSSrXjSg5y4RKjcM7I9n3ECobA6fhC6baGAq5SWBj4HwmQD8/ouloYFrWgAQAIACtGHXkq3UZTqZyzSPOa2ExpMipSnfTGZpby0GbzWa7b2Io2rMYIMFplryNJAJuN69J2vsBlcalrxo9uo5cxyXO1tiYkju69Nldg+GoCA9p4+9ofNbcPjaU141H24fw+H+pDpHGuxAqumIJsec6OXS9lsE8HQhup5qzBdkXNYBq5plsiDGsO1B6rsNnbPLBfwHAIxmOpqGWDBUrgFRgGqY0Q7RCdtS5gYW6EkGOOo+q4qrtSu05sx9bQqcNh5VoKSZDgkdB2nwM0HgjcSOouPkvNJ/j7L1LZW16eJplj3DPEXtNty8xxLMrnN/a4jyMLsdNckpU58ohxsbewcfkETadPFdrsusKrdIHNedUHA8tIsu37K4/N7h8bRfSFXj6Xhc0gUbm13Cl7PyWi6gFa2lZcF1x9IyDh03sy03UkhSU6waRmdwkaC1O5UDSRrBpGaMOktMUAkp1g0glrY6fn2U2KsFWRwWRmgtCZwTNUKpslS3Awu0dV7abyNwJHA23leYVs1Z2ZxEnUwQB1XfdrcXUZTIa0ZDYkkzcwIXAYt5iPh/8QPVen6XBqnfbcoqPcnSpuaQ1uWdSddAd/DVZ2KqlzpP4BuR9ah3dIbi+/wD6fystxXVpq7uVstwrJJkwBrPyTPbfjzWlhqGbCuLRLm1Wl9r5Swtb4Zp80ftTZbKDWMcXF5aHOa3LDZ3E9Esq0VK3fgLGO92UZRI4g+qpD56LQxDADrOm6+l78oN0NVy2tz3+qmMgIUW5iBFz+aL0X+ndcMpOG/OR6D7LzzDg95IkG8Xjcd673sLhTDdYBLnTppYdVg6ok6DTHhyei0zIkpw8IZr5VNc+e4D6rxyhdmkLq4lrRJMKrDbQZUMMvG9DYfA5jL4PAbh9yjxQEQLW3fMFNJQjtyw3FWxDGCXua0cyAlRxLHCWuBHK64/tL2YfXPv1S5o+HcW9RofRZ2yNknBuzsqVDqHMOXK7geXFbIYOjKndVPF5WEzO/B1varAd/QOUkFhziBJOWZAG+RK43Z+08MAKddzod/3qWS3+QJha+D7U0zV7pz8rydLxJ0BdogdoRUe+jimFjrinXYNWGcs7nNutmGpzpx06iduVbn3W2/wLJ33Rnbc2EyiRUoElp0ymY3zK4raY/uvPEzfndddsSnUZ3tB9xTg8ZBNiORsuU2qZrPA/cR5WXbweZScZO9lz5rsVSHpshoN5XSdkXTXa3f4a6/dc/WoEMZO8mOnFFbDrupVqbgYIcJ6GxnlCsrxz05JepC2Z6+Da6mCnLU+VeNbNRCEsqdzVEWQAgCpQo5uSkEMCQb+QknzpJdwKS1WNJUsim1ilyIuNCqxVRrWkuNgERlXJ9sa7soaHBvvTrraysw9PVqKJDdkc12m20K7g1phjbm1y69lzVWpJ1PNWvflcb7/TceqEqukzK9jQoxpxUYmdu4VtyzhBkFrbAyG2EgLJKMx+twfFAlaaStFIVnU9gMU0Yg06nw1WmnyzSCw+YXXbe2C0tqYmvZ7QRlkZHFohjiNRNrLy3CsJeADBmxJiOcrqMHXqkPGIqlzGkCXOMGNwBuTBXPxeHlq6sJW813+PceMtrA4wZebEQD72YxGYk5XX4ys6vQLHOabwSLHoZXR4lop0SZaXEAkRoDdoJFpMGT4Lm21nPkHwtPw/wFdRk5XfYhkMP7zmi+sHp0XqvZuiWU3HQGAOgXnvZnD56ukx08l6zhqMMaI4Ll9XrJWgPTQbSEgFZu2MeKLCd8xrFv1R4LXYLLD7Q7HNem8NF8jsv+UW9VwaGR1Fn4Lm9tgbC9paLAA+rLjcgDitJnaGkdCYOh/lA9ldhso0xnDC7KM8gSHO1aell0b8K0iC0EcCArMQ8OptJN+t/wDRCvYzazmVhZ0HXiFmYjA1GCDDxz01vC1K+wwJNKGnWL5f4WW/bJpPFOs0tJH6tD9wmpO/3e/o+SH6nMVtkCrXDmMNiDmBge6f1BeiU6LKlNsw4AWPPiDuWNsqi0VXZfhcJHLiFq7MOUObwcY8ynxlaU7K/wBPARRzXaTA+ztfWERkiIucslsnWea8nc4l0m5Jk8zvXrH9UK8YUD9z2jyBP0Xk7Bdd7o7cqGeXP8FVTk0sWQCBrA1/PJFUKgcDxJEDog8a0lzRAFhAHCOPmp4VkPAgRPPje62tLKKeu7MrZqLHGTLRc6otr0HsRwdQYABYRHRF5V42olna9TQmSDlItsq4SDlXYm4wUZvvUgllTBcbKkrA1JRmAJAUlQaiXeqrKwsEFcP/AFCqNDY/WYPhddVicY1o94x1PBedds9ptrOGUzlsV0umUZOspdhJ8HLYh8Wtw6qmmLhSeR6pU2yRFzOnFetWyKCrF1S4mTvMcPBCFEYgRGl+fP0VDtFdDggek6Lra2biS97M2gdm43aJjxiLysObLqNgMimIOUAOc9+p4NAH24qnENKNyUCbS2g5xdLi694sD9YVFObn3eMcL7lRjny8zB5jQ8DHGFYXAMmdNNx6TwulUUopIDpuxVL3zug/fz0XqFGnYLyrsPXAqNB4r1ehVELzPWLqqXU1dE3ugBXAKh4BVhqQFxmiyzM3bGwaOIu8Fr91RhyuHCdzvGVxe1OzGOoONShWqVh+5r3CpHAtJv4E9F39ashaeLym2m8LdhsVWpKy3Xk9xXC5yWwe3z2OFLFt0MF4BD2/5sOvoeq6LttSpvwb6hIOUBzHDnGWOs+qIx+Hw+IA71jS4aOIGYdDw5aLn+0+zq9ahSw9JzO7b8TnHKXFtmggCw3+Svi6NStCcFkd/F5fBFml5g/ZraMilczLgJ32AF/H0XV1amUk6TuXIYTAdyWjUsAHHeS43V+2NrimJJuPwK2vRVWp4O5CuluZP9TdqB/dUxoJefLKPquLwNLM/wBfJT2pjHVnl7ug6DRFbJBZTqVBGmX/AOrWPJegoUvs9BQX/NlTd2VVK8vJIGlrRF9LaK/CiXjKDEgxeN03VOHo5jIHh+ao/ZzCKrYdbMD72nxaFNNpLbyIserbMohlNoAjfx1RYKHZVkA8gkKq8XJNttmmwSBKTmBD95zUzXskysLDlSaVSXpg9NlCwSkhxV5p1GVhZgz8Ql7RzWWa/NP3y3aBv0TI7XbYa0ESS7cBFjZcJ30gmTfzPVF9rsQHYhwbugGN53n84LOZU90AC5tPXqvSYTDqnSXqc6rvJoZzh/Cswd3gWGupgCyHrO3b96lgn+9fSDJ5C/0Wxx8JUluRrN/uEOMwYMb77lXi2++Y03dNyKwOH76sb2uZ3W0lZ+IPvHqnjzb0Ia2uJxC6XAVHU8NmsbWA+L3n/qvpHzXLtufsumdVDWFkWAaJ5gX8vmFXiFdJeo1ON7mLiCQ4g23c7K2k0uaQCd9pHWw8PkqMU6XkmB/inovt46BPbYW24XsTGFlRsHevS9ndpAWgGJ0jwsZC8rwjJJ3Rp1OnRamAeZGoAneDfXfvMLDjcJCtu+xdSbR6vg9sBxgnp4H+UccSvKMJtItPvESXCwuY+3Rav/UDhAm08RJA3gDkFxqvS3fwmqMotbnfOqhA1qXvAgmy5eht51589OWi08Lthr4vBVLwdSmWKEZGv3k6wpOrtaCSVmvxA1lYWNx5qb4b8+nJEMK5sJU8oVtPamuTnJnzhcTtTaJqO1sFdtraJjI09fssPOvQYTCqCvYwVXvYJaJWntGkKbGUx8ZGZ/joDz19FmYGoM7Z4jTqidpVS6s6XTeJNtLD5K+Sbml8iqO1wrBuDWg+dpMFGbLol9VuXXNMRYt1nVZodl114dV0PZE3c46jRZq7ywckW06eaSR3IfAAmYFyoius3v8AmoiuvP6Bu0TUNbmka3NZntCRro0A0TUFZSFZZIr804xCNANE1S7mmWb7T+SnUaLDRAO/Q+Nx2RjnToDHWLIH2hYXaDaUjJ59F26eFzSsdLEpUqbkzDrVsziTckyepVzXBBMd7wKtfVuSuw49jza8yTnX+6reP9pg5M90qUiGgzZOP7om1iD5xGqGcwET5q2qxrabCPiMk9JspUGFzdB9Sl2vmRZpydoPyv8AmD4QHO2CBcXOmu9alQucHQQ5s67xbT0QvdBusSRp1tbmpYKjZx3fPh80s99x4UmnlsCVrHip0RAv153sqqplXYZsuaBvIHhKd8FMY3lZDNs4xzEdVoNqFoFxcRxHHfvQWPw+R5E+Pr9UU97cgsYHA25G6SSvYvjScXJPZoVPExffO70ngmxGLGZ0b/LSEJ30CPPS/wDCqDt/lKlU1e5W5djW9pggAyCLzpP4AisFi3NN9beM3H0WLTq3189yvNe+vOOBhVypJ7F0H3Ohxe2yWhrd/wAR5cEHj9pQ3KNYWTTxGoPqJhUYp3Hefokhhop8DVKrcbirPlsk3lUAqGZTAhakrGLkJwFSKjSNxHDijqDg6o4mJLifU71ktKPwUj3h+cVXOPcvoq7saWMpZgDaZ3eS2ti0jTp3N3GfDcsF1YGwiD13lbQrwGgbgPksVWDccp1cPh05ORqe0RvSGJWX36XfrPoGzRNU10u/WUayQro0CdE1hXUu9WR7QpNxCj7OSqJqd7zTLM79JGgGgAGquYx+IzuLvyNy3sU6GEjguZcNy69OKW5k6zUfhgvcsgBk7yfRJoSxgh0cLJ6FMuVpxrePJbjYiQoOVpGsJg3ighxuWUqRdE2HFaVJoaAGoPBXWnh6arkdbBUFJXXL7mZjLPCtnKwxv1Udpt/uBWVvgAO8TFkdkV5bVKnoZobJjmj9lf8ALPAE/T6oRlgTxstPZFKGlx32HQJpcFWBpZq0fzfwPtZua41CAzGIPqtTEtQJpSljwa8XRbqOS7gDxCgHo2tRMfVC5FYjk1KbixirJsqmtRdOjOqhhTi5cFdLiqsQbo/D4eXQq9sNAeANzR9VCe5oqYeSoOb87GeFa26i1qtECExjhEnTZLoWo0QBHqhMEwC581Z3mYmYjlw4wq5bnWw8Ywjd8sm93vcvrOq0KVaR01WTVrQB9dRxRGHraR4pXHY14etFTaNHvEm1FXMp4SZUdNJE+8SL1WU8oyomyJ94nFRQToyolRRLOnUEkZUTlRXj2gU3dFz+HZNRvUfNbu2D/b6kLBoOIJPAH1srYcHE6s19piuysV4h0uJmZJv4q/D/AAoVHCnDYPD1Ts5FG8pOQI525SCg/VKFJXfc0dmtseq1qAssjZbtQtmjoqp8npemWdNWMzazPfZG/wDhRxDtB80bjmgw4G7TeOaz8TyQnczYuGSc2u9il7Mzg0G2gW3SbAAGgsFj7MHvk8lrtciXkP01KzqPl/sV11RKuqlUOChF1bd3KKzVQKCKcFEhOmc+dNSd2U06d9FbOo/nxU6bCTA81oYfChvM8VDkX4fCyn9Oy8yOEohonisXEgveTx+QWvi8WPhGu/gs8D/SiPmTjlCSjSjwufcHeAApYXCyb2+atcwMIzCXHRu4cJP0RVFpHvGLC/2HRM2Y6WHUp+Lt28vf+CnHP0YJ3SmZS8DuO4odry55O86Il0gtJ1COBoyVSTn2vZewNXdpIjiOu9So1Brw0UMTMkKtjTpBU9jK5uNS6N3DukK5DYEQ28TyRKqZ6ag7002IpBIJ1BcKU6ZJBI6SQTIJBdufAOv0KycN8NToPmkkrIfScHqX4t+3+LBmahG4nQeKdJO+Tm0PokAO1U0ySkzrlhezNVo7QcRSMJJKqXJ28J+El7MFwHwH/IfNV1zf85pJJu5S/uI+37ksD8bun2R4KZJLI14P6Pl/qJyrKSSgukVvVRSSTIxzC8aYpiLdLInDu9wdEkkj4OlR+/kv6UY1E6rRwzRGidJPI52C3aAMOZrOm+uqvxH/AA/nFJJD5Epfdz/u/YzsJ8S1wJ1vZJJExen/AEMyafxI2sPc8QkkpfJTQ+iXyWz80azRJJIzs4blkwmKSSU3CUkySAQxSSSQB/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2065" name="Group 10"/>
          <p:cNvGrpSpPr>
            <a:grpSpLocks/>
          </p:cNvGrpSpPr>
          <p:nvPr/>
        </p:nvGrpSpPr>
        <p:grpSpPr bwMode="auto">
          <a:xfrm>
            <a:off x="5143500" y="7021513"/>
            <a:ext cx="4533900" cy="1512887"/>
            <a:chOff x="5143500" y="6945601"/>
            <a:chExt cx="4533900" cy="1512599"/>
          </a:xfrm>
        </p:grpSpPr>
        <p:sp>
          <p:nvSpPr>
            <p:cNvPr id="2078" name="TextBox 31"/>
            <p:cNvSpPr txBox="1">
              <a:spLocks noChangeArrowheads="1"/>
            </p:cNvSpPr>
            <p:nvPr/>
          </p:nvSpPr>
          <p:spPr bwMode="auto">
            <a:xfrm>
              <a:off x="5230308" y="7010400"/>
              <a:ext cx="4370892" cy="1354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>
                  <a:solidFill>
                    <a:srgbClr val="7030A0"/>
                  </a:solidFill>
                  <a:latin typeface="Calibri" pitchFamily="34" charset="0"/>
                </a:rPr>
                <a:t>Did you know? </a:t>
              </a:r>
              <a:r>
                <a:rPr lang="en-US" sz="1600">
                  <a:solidFill>
                    <a:srgbClr val="7030A0"/>
                  </a:solidFill>
                  <a:latin typeface="Calibri" pitchFamily="34" charset="0"/>
                </a:rPr>
                <a:t> Legendary reggae musician Bob Marley dismissed a spot under his toenail as a soccer injury, but it turned out to </a:t>
              </a:r>
            </a:p>
            <a:p>
              <a:r>
                <a:rPr lang="en-US" sz="1600">
                  <a:solidFill>
                    <a:srgbClr val="7030A0"/>
                  </a:solidFill>
                  <a:latin typeface="Calibri" pitchFamily="34" charset="0"/>
                </a:rPr>
                <a:t>be an aggressive form of melanoma </a:t>
              </a:r>
            </a:p>
            <a:p>
              <a:r>
                <a:rPr lang="en-US" sz="1600">
                  <a:solidFill>
                    <a:srgbClr val="7030A0"/>
                  </a:solidFill>
                  <a:latin typeface="Calibri" pitchFamily="34" charset="0"/>
                </a:rPr>
                <a:t>that ultimately caused his death at 36. </a:t>
              </a:r>
              <a:endParaRPr lang="en-US" sz="1400" b="1">
                <a:solidFill>
                  <a:srgbClr val="7030A0"/>
                </a:solidFill>
                <a:latin typeface="Calibri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143500" y="6945601"/>
              <a:ext cx="4533900" cy="1512599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630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2080" name="Picture 8" descr="http://foglobe.com/data_images/main/bob-marley/bob-marley-04.jpg"/>
            <p:cNvPicPr>
              <a:picLocks noChangeAspect="1" noChangeArrowheads="1"/>
            </p:cNvPicPr>
            <p:nvPr/>
          </p:nvPicPr>
          <p:blipFill>
            <a:blip r:embed="rId7" cstate="print"/>
            <a:srcRect l="23338" t="19205" r="8804" b="9616"/>
            <a:stretch>
              <a:fillRect/>
            </a:stretch>
          </p:blipFill>
          <p:spPr bwMode="auto">
            <a:xfrm>
              <a:off x="8689342" y="7620000"/>
              <a:ext cx="803001" cy="6738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66" name="Rectangle 37"/>
          <p:cNvSpPr>
            <a:spLocks noChangeArrowheads="1"/>
          </p:cNvSpPr>
          <p:nvPr/>
        </p:nvSpPr>
        <p:spPr bwMode="auto">
          <a:xfrm>
            <a:off x="5410200" y="11811000"/>
            <a:ext cx="467518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Just 10% </a:t>
            </a:r>
            <a:r>
              <a:rPr lang="en-US" sz="2000" dirty="0">
                <a:latin typeface="Calibri" pitchFamily="34" charset="0"/>
              </a:rPr>
              <a:t>of the </a:t>
            </a:r>
            <a:r>
              <a:rPr lang="en-US" sz="2000" dirty="0" smtClean="0">
                <a:latin typeface="Calibri" pitchFamily="34" charset="0"/>
              </a:rPr>
              <a:t>La Grande area students who </a:t>
            </a:r>
            <a:r>
              <a:rPr lang="en-US" sz="2000" dirty="0">
                <a:latin typeface="Calibri" pitchFamily="34" charset="0"/>
              </a:rPr>
              <a:t>completed the survey had “excellent” or “good” sun safety behaviors!</a:t>
            </a:r>
          </a:p>
        </p:txBody>
      </p:sp>
      <p:sp>
        <p:nvSpPr>
          <p:cNvPr id="32" name="TextBox 40"/>
          <p:cNvSpPr txBox="1">
            <a:spLocks noChangeArrowheads="1"/>
          </p:cNvSpPr>
          <p:nvPr/>
        </p:nvSpPr>
        <p:spPr bwMode="auto">
          <a:xfrm>
            <a:off x="266700" y="2083768"/>
            <a:ext cx="9486900" cy="128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838" tIns="54919" rIns="109838" bIns="54919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5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5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3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3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4620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3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4620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3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4620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3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4620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3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b="1" i="1" dirty="0"/>
              <a:t>Let’s Get Healthy! </a:t>
            </a:r>
            <a:r>
              <a:rPr lang="en-US" altLang="en-US" sz="1900" b="1" dirty="0"/>
              <a:t>visited </a:t>
            </a:r>
            <a:r>
              <a:rPr lang="en-US" altLang="en-US" sz="1900" b="1" dirty="0" smtClean="0"/>
              <a:t>La Grande, Oregon on February 23</a:t>
            </a:r>
            <a:r>
              <a:rPr lang="en-US" altLang="en-US" sz="1900" b="1" baseline="30000" dirty="0" smtClean="0"/>
              <a:t>rd</a:t>
            </a:r>
            <a:r>
              <a:rPr lang="en-US" altLang="en-US" sz="1900" b="1" dirty="0" smtClean="0"/>
              <a:t> and 24</a:t>
            </a:r>
            <a:r>
              <a:rPr lang="en-US" altLang="en-US" sz="1900" b="1" baseline="30000" dirty="0" smtClean="0"/>
              <a:t>th</a:t>
            </a:r>
            <a:r>
              <a:rPr lang="en-US" altLang="en-US" sz="1900" b="1" dirty="0"/>
              <a:t>, </a:t>
            </a:r>
            <a:r>
              <a:rPr lang="en-US" altLang="en-US" sz="1900" b="1" dirty="0" smtClean="0"/>
              <a:t>2015</a:t>
            </a:r>
            <a:endParaRPr lang="en-US" altLang="en-US" sz="19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b="1" dirty="0"/>
              <a:t>and collected research data from </a:t>
            </a:r>
            <a:r>
              <a:rPr lang="en-US" altLang="en-US" sz="1900" b="1" dirty="0" smtClean="0"/>
              <a:t>805 middle school students from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b="1" dirty="0" smtClean="0"/>
              <a:t>Cove, North Powder, Elgin, Union, </a:t>
            </a:r>
            <a:r>
              <a:rPr lang="en-US" altLang="en-US" sz="1900" b="1" dirty="0" err="1" smtClean="0"/>
              <a:t>Imbler</a:t>
            </a:r>
            <a:r>
              <a:rPr lang="en-US" altLang="en-US" sz="1900" b="1" dirty="0" smtClean="0"/>
              <a:t>, and La Grande.  </a:t>
            </a:r>
            <a:endParaRPr lang="en-US" altLang="en-US" sz="19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b="1" dirty="0" smtClean="0"/>
              <a:t>52 </a:t>
            </a:r>
            <a:r>
              <a:rPr lang="en-US" altLang="en-US" sz="1900" b="1" dirty="0"/>
              <a:t>students completed the </a:t>
            </a:r>
            <a:r>
              <a:rPr lang="en-US" altLang="en-US" sz="1900" b="1" dirty="0" smtClean="0"/>
              <a:t>skin cancer station </a:t>
            </a:r>
            <a:r>
              <a:rPr lang="en-US" altLang="en-US" sz="1900" b="1" dirty="0"/>
              <a:t>and their results are shown below.</a:t>
            </a:r>
          </a:p>
        </p:txBody>
      </p:sp>
      <p:sp>
        <p:nvSpPr>
          <p:cNvPr id="42" name="TextBox 23"/>
          <p:cNvSpPr txBox="1">
            <a:spLocks noChangeArrowheads="1"/>
          </p:cNvSpPr>
          <p:nvPr/>
        </p:nvSpPr>
        <p:spPr bwMode="auto">
          <a:xfrm>
            <a:off x="3429000" y="281638"/>
            <a:ext cx="5715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5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5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3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3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4620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3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4620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3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4620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3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4620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3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 smtClean="0"/>
              <a:t>Fuel Your Body to Win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5" t="33181" r="39524" b="23434"/>
          <a:stretch/>
        </p:blipFill>
        <p:spPr bwMode="auto">
          <a:xfrm>
            <a:off x="6379613" y="9067800"/>
            <a:ext cx="2459587" cy="273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6" t="36976" r="31941" b="24814"/>
          <a:stretch/>
        </p:blipFill>
        <p:spPr bwMode="auto">
          <a:xfrm>
            <a:off x="838200" y="12039600"/>
            <a:ext cx="3814591" cy="2069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61"/>
          <p:cNvSpPr txBox="1">
            <a:spLocks noChangeArrowheads="1"/>
          </p:cNvSpPr>
          <p:nvPr/>
        </p:nvSpPr>
        <p:spPr bwMode="auto">
          <a:xfrm>
            <a:off x="685800" y="14935200"/>
            <a:ext cx="906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5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5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3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3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4620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3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4620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3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4620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3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4620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3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To see more results from your school and others, please visit: </a:t>
            </a:r>
            <a:r>
              <a:rPr lang="en-US" altLang="en-US" sz="1800" b="1"/>
              <a:t>http://www.letsgethealthy.org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362200" y="14080501"/>
            <a:ext cx="5517617" cy="854699"/>
            <a:chOff x="3236913" y="13996364"/>
            <a:chExt cx="5517617" cy="854699"/>
          </a:xfrm>
        </p:grpSpPr>
        <p:grpSp>
          <p:nvGrpSpPr>
            <p:cNvPr id="29" name="Group 21"/>
            <p:cNvGrpSpPr>
              <a:grpSpLocks/>
            </p:cNvGrpSpPr>
            <p:nvPr/>
          </p:nvGrpSpPr>
          <p:grpSpPr bwMode="auto">
            <a:xfrm>
              <a:off x="3236913" y="14001750"/>
              <a:ext cx="3935412" cy="849313"/>
              <a:chOff x="2276544" y="14552307"/>
              <a:chExt cx="2915263" cy="745777"/>
            </a:xfrm>
          </p:grpSpPr>
          <p:pic>
            <p:nvPicPr>
              <p:cNvPr id="33" name="Picture 74" descr="NIH_Logo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31130" y="14703319"/>
                <a:ext cx="360677" cy="4180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" name="Picture 75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91116" y="14741997"/>
                <a:ext cx="1307452" cy="3536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" name="Picture 77" descr="OHSU_V_4C_POS_RGB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6544" y="14552307"/>
                <a:ext cx="939784" cy="745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5518" y="13996364"/>
              <a:ext cx="1429012" cy="80310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239</Words>
  <Application>Microsoft Office PowerPoint</Application>
  <PresentationFormat>Custom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OHSU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ITG</dc:creator>
  <cp:lastModifiedBy>Leigh Coppola</cp:lastModifiedBy>
  <cp:revision>29</cp:revision>
  <dcterms:created xsi:type="dcterms:W3CDTF">2013-11-15T19:46:07Z</dcterms:created>
  <dcterms:modified xsi:type="dcterms:W3CDTF">2015-04-23T21:59:43Z</dcterms:modified>
</cp:coreProperties>
</file>