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0058400" cy="15544800"/>
  <p:notesSz cx="7010400" cy="9296400"/>
  <p:defaultTextStyle>
    <a:defPPr>
      <a:defRPr lang="en-US"/>
    </a:defPPr>
    <a:lvl1pPr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30250" indent="-273050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462088" indent="-547688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193925" indent="-822325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925763" indent="-1096963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80" y="3258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Wake Time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Sheet1!$A$2:$A$5</c:f>
              <c:strCache>
                <c:ptCount val="4"/>
                <c:pt idx="0">
                  <c:v>Before 6am</c:v>
                </c:pt>
                <c:pt idx="1">
                  <c:v>Between 6-7am</c:v>
                </c:pt>
                <c:pt idx="2">
                  <c:v>Between 7-8am</c:v>
                </c:pt>
                <c:pt idx="3">
                  <c:v>After 8am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0.24</c:v>
                </c:pt>
                <c:pt idx="2">
                  <c:v>0.55000000000000004</c:v>
                </c:pt>
                <c:pt idx="3">
                  <c:v>0.12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B59311-546F-41FA-95FB-3D0A96DC839A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B92D8E-0D36-4E8C-80B4-EBAA3B44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418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9B3F-644E-405B-B9B6-00EAA2CA56AE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0081-EC35-453E-81D5-31C34BF3C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2928-23F3-4CC2-8E0D-371BFB5571E9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06C-A950-4B2B-8702-3A700CD8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E721-51DB-4CBD-9747-82A0BDE0D802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911D-01E6-4F87-B046-816B65F1C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4E82-EE87-48F7-B1C7-8D8390256815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35BE-CDE7-4FC2-841A-F7980DFC2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D665-E218-421A-B04C-0DA263BB02AA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FF9-59C6-4B03-846B-A4A7DBCD5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4451-9CFD-487F-9C04-53CB6BE768D3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2D63-022E-4FD4-B9D8-16778172C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5A40-1040-4172-A1CB-3EBC76D168BC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8FE0-5078-49E2-AF95-A5934B468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E1EC-0EAD-4A6E-B042-522B6B443DC2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71DC-8FE1-4A9E-8C7E-DE0AA8191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3519-B059-4C37-ABDE-2A547F187255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9D89-8FBB-4610-A70C-0647817B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3F3F-016B-4254-830F-1A0CFCD4E129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EB9E-CE96-4F38-8915-6A6F4745E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D19-F99A-458A-B8F7-4735FB936F6B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22BD-B170-442C-97E0-AA9698A7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622300"/>
            <a:ext cx="9051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3627438"/>
            <a:ext cx="9051925" cy="102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513F1-9B11-408C-ABDA-124A7224DB62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14408150"/>
            <a:ext cx="31845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567E6-4AC9-46D0-8C7D-74DDDE2A8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7688" indent="-547688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450" indent="-457200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05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888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chart" Target="../charts/chart1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http://www.selfenhancement.org/wp-content/uploads/2013/02/logo-sei-footer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2" cstate="print"/>
          <a:srcRect l="29524" t="42381" r="44286" b="34762"/>
          <a:stretch>
            <a:fillRect/>
          </a:stretch>
        </p:blipFill>
        <p:spPr bwMode="auto">
          <a:xfrm>
            <a:off x="5105400" y="3962400"/>
            <a:ext cx="2895600" cy="15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ounded Rectangle 89"/>
          <p:cNvSpPr/>
          <p:nvPr/>
        </p:nvSpPr>
        <p:spPr>
          <a:xfrm>
            <a:off x="7086600" y="3276600"/>
            <a:ext cx="22098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/>
          <a:srcRect l="33057" t="73749" r="58229" b="21384"/>
          <a:stretch>
            <a:fillRect/>
          </a:stretch>
        </p:blipFill>
        <p:spPr bwMode="auto">
          <a:xfrm>
            <a:off x="768350" y="11317288"/>
            <a:ext cx="98583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 l="43362" t="74498" r="45299" b="21384"/>
          <a:stretch>
            <a:fillRect/>
          </a:stretch>
        </p:blipFill>
        <p:spPr bwMode="auto">
          <a:xfrm>
            <a:off x="1914525" y="11396663"/>
            <a:ext cx="1282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55663" t="72638" r="32857" b="19524"/>
          <a:stretch>
            <a:fillRect/>
          </a:stretch>
        </p:blipFill>
        <p:spPr bwMode="auto">
          <a:xfrm>
            <a:off x="3197225" y="11244263"/>
            <a:ext cx="12985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/>
          <a:srcRect l="40808" t="35524" r="40295" b="59460"/>
          <a:stretch>
            <a:fillRect/>
          </a:stretch>
        </p:blipFill>
        <p:spPr bwMode="auto">
          <a:xfrm>
            <a:off x="1357313" y="9178925"/>
            <a:ext cx="21367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4" cstate="print"/>
          <a:srcRect l="29970" t="30191" r="30505" b="54572"/>
          <a:stretch>
            <a:fillRect/>
          </a:stretch>
        </p:blipFill>
        <p:spPr bwMode="auto">
          <a:xfrm>
            <a:off x="3124200" y="838200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LGHLogo copy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381000"/>
            <a:ext cx="26654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35"/>
          <p:cNvSpPr>
            <a:spLocks noChangeArrowheads="1"/>
          </p:cNvSpPr>
          <p:nvPr/>
        </p:nvSpPr>
        <p:spPr bwMode="auto">
          <a:xfrm>
            <a:off x="498475" y="12277725"/>
            <a:ext cx="6175375" cy="121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38" tIns="54919" rIns="109838" bIns="54919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One out of five SEI students </a:t>
            </a:r>
            <a:r>
              <a:rPr lang="en-US" sz="2400" dirty="0">
                <a:latin typeface="Calibri" pitchFamily="34" charset="0"/>
              </a:rPr>
              <a:t>said they </a:t>
            </a:r>
            <a:r>
              <a:rPr lang="en-US" sz="2400" dirty="0" smtClean="0">
                <a:latin typeface="Calibri" pitchFamily="34" charset="0"/>
              </a:rPr>
              <a:t>would rate their sleep quality “Fairly Bad” or “Very Bad”.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2057400" y="8077200"/>
            <a:ext cx="5943600" cy="60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838" tIns="54919" rIns="109838" bIns="54919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Average wake time for </a:t>
            </a:r>
            <a:r>
              <a:rPr lang="en-US" sz="1600" dirty="0" smtClean="0">
                <a:latin typeface="Calibri" pitchFamily="34" charset="0"/>
              </a:rPr>
              <a:t>girls </a:t>
            </a:r>
            <a:r>
              <a:rPr lang="en-US" sz="1600" dirty="0">
                <a:latin typeface="Calibri" pitchFamily="34" charset="0"/>
              </a:rPr>
              <a:t>is </a:t>
            </a:r>
            <a:r>
              <a:rPr lang="en-US" sz="1600" b="1" dirty="0" smtClean="0">
                <a:latin typeface="Calibri" pitchFamily="34" charset="0"/>
              </a:rPr>
              <a:t>7:07 am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and </a:t>
            </a:r>
            <a:r>
              <a:rPr lang="en-US" sz="1600" b="1" dirty="0" smtClean="0">
                <a:latin typeface="Calibri" pitchFamily="34" charset="0"/>
              </a:rPr>
              <a:t>6:15 am </a:t>
            </a:r>
            <a:r>
              <a:rPr lang="en-US" sz="1600" dirty="0" smtClean="0">
                <a:latin typeface="Calibri" pitchFamily="34" charset="0"/>
              </a:rPr>
              <a:t>for boys on school days.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59" name="Rectangle 39"/>
          <p:cNvSpPr>
            <a:spLocks noChangeArrowheads="1"/>
          </p:cNvSpPr>
          <p:nvPr/>
        </p:nvSpPr>
        <p:spPr bwMode="auto">
          <a:xfrm>
            <a:off x="1676400" y="8405813"/>
            <a:ext cx="66182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38" tIns="54919" rIns="109838" bIns="54919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18% </a:t>
            </a:r>
            <a:r>
              <a:rPr lang="en-US" sz="1600" dirty="0">
                <a:latin typeface="Calibri" pitchFamily="34" charset="0"/>
              </a:rPr>
              <a:t>of students go to bed at midnight or later on school nights.</a:t>
            </a:r>
          </a:p>
        </p:txBody>
      </p:sp>
      <p:sp>
        <p:nvSpPr>
          <p:cNvPr id="2060" name="TextBox 48"/>
          <p:cNvSpPr txBox="1">
            <a:spLocks noChangeArrowheads="1"/>
          </p:cNvSpPr>
          <p:nvPr/>
        </p:nvSpPr>
        <p:spPr bwMode="auto">
          <a:xfrm>
            <a:off x="498475" y="2209800"/>
            <a:ext cx="90614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38" tIns="54919" rIns="109838" bIns="54919">
            <a:spAutoFit/>
          </a:bodyPr>
          <a:lstStyle/>
          <a:p>
            <a:pPr algn="ctr"/>
            <a:r>
              <a:rPr lang="en-US" sz="1900" b="1" dirty="0">
                <a:latin typeface="Calibri" pitchFamily="34" charset="0"/>
              </a:rPr>
              <a:t>Let’s Get Healthy! visited </a:t>
            </a:r>
            <a:r>
              <a:rPr lang="en-US" sz="1900" b="1" dirty="0" smtClean="0">
                <a:latin typeface="Calibri" pitchFamily="34" charset="0"/>
              </a:rPr>
              <a:t>Self Enhancement, Inc. on December 5</a:t>
            </a:r>
            <a:r>
              <a:rPr lang="en-US" sz="1900" b="1" baseline="30000" dirty="0" smtClean="0">
                <a:latin typeface="Calibri" pitchFamily="34" charset="0"/>
              </a:rPr>
              <a:t>th</a:t>
            </a:r>
            <a:r>
              <a:rPr lang="en-US" sz="1900" b="1" dirty="0" smtClean="0">
                <a:latin typeface="Calibri" pitchFamily="34" charset="0"/>
              </a:rPr>
              <a:t>, </a:t>
            </a:r>
            <a:r>
              <a:rPr lang="en-US" sz="1900" b="1" dirty="0">
                <a:latin typeface="Calibri" pitchFamily="34" charset="0"/>
              </a:rPr>
              <a:t>2013 and collected research data from </a:t>
            </a:r>
            <a:r>
              <a:rPr lang="en-US" sz="1900" b="1" dirty="0" smtClean="0">
                <a:latin typeface="Calibri" pitchFamily="34" charset="0"/>
              </a:rPr>
              <a:t>278 SEI students and community members.  </a:t>
            </a:r>
            <a:endParaRPr lang="en-US" sz="1900" b="1" dirty="0">
              <a:latin typeface="Calibri" pitchFamily="34" charset="0"/>
            </a:endParaRPr>
          </a:p>
          <a:p>
            <a:pPr algn="ctr"/>
            <a:r>
              <a:rPr lang="en-US" sz="1900" b="1" dirty="0" smtClean="0">
                <a:latin typeface="Calibri" pitchFamily="34" charset="0"/>
              </a:rPr>
              <a:t>62 </a:t>
            </a:r>
            <a:r>
              <a:rPr lang="en-US" sz="1900" b="1" dirty="0">
                <a:latin typeface="Calibri" pitchFamily="34" charset="0"/>
              </a:rPr>
              <a:t>students completed the sleep station and their results are shown below.</a:t>
            </a:r>
          </a:p>
        </p:txBody>
      </p:sp>
      <p:grpSp>
        <p:nvGrpSpPr>
          <p:cNvPr id="2061" name="Group 57"/>
          <p:cNvGrpSpPr>
            <a:grpSpLocks/>
          </p:cNvGrpSpPr>
          <p:nvPr/>
        </p:nvGrpSpPr>
        <p:grpSpPr bwMode="auto">
          <a:xfrm>
            <a:off x="6400800" y="12192000"/>
            <a:ext cx="3505200" cy="1263134"/>
            <a:chOff x="6428654" y="11012834"/>
            <a:chExt cx="3505200" cy="1263134"/>
          </a:xfrm>
        </p:grpSpPr>
        <p:sp>
          <p:nvSpPr>
            <p:cNvPr id="38" name="Rectangle 37"/>
            <p:cNvSpPr/>
            <p:nvPr/>
          </p:nvSpPr>
          <p:spPr>
            <a:xfrm>
              <a:off x="6581054" y="11012834"/>
              <a:ext cx="3286846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6</a:t>
              </a:r>
              <a:r>
                <a:rPr lang="en-US" sz="7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:40 </a:t>
              </a:r>
              <a:r>
                <a:rPr lang="en-US" sz="7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am</a:t>
              </a:r>
            </a:p>
          </p:txBody>
        </p:sp>
        <p:sp>
          <p:nvSpPr>
            <p:cNvPr id="2094" name="TextBox 40"/>
            <p:cNvSpPr txBox="1">
              <a:spLocks noChangeArrowheads="1"/>
            </p:cNvSpPr>
            <p:nvPr/>
          </p:nvSpPr>
          <p:spPr bwMode="auto">
            <a:xfrm>
              <a:off x="6428654" y="11998969"/>
              <a:ext cx="3505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The </a:t>
              </a:r>
              <a:r>
                <a:rPr lang="en-US" sz="1200" b="1" dirty="0">
                  <a:latin typeface="Calibri" pitchFamily="34" charset="0"/>
                </a:rPr>
                <a:t>average</a:t>
              </a:r>
              <a:r>
                <a:rPr lang="en-US" sz="1200" dirty="0">
                  <a:latin typeface="Calibri" pitchFamily="34" charset="0"/>
                </a:rPr>
                <a:t> time </a:t>
              </a:r>
              <a:r>
                <a:rPr lang="en-US" sz="1200" dirty="0" smtClean="0">
                  <a:latin typeface="Calibri" pitchFamily="34" charset="0"/>
                </a:rPr>
                <a:t>SEI students wake up for school. 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2062" name="TextBox 53"/>
          <p:cNvSpPr txBox="1">
            <a:spLocks noChangeArrowheads="1"/>
          </p:cNvSpPr>
          <p:nvPr/>
        </p:nvSpPr>
        <p:spPr bwMode="auto">
          <a:xfrm>
            <a:off x="304800" y="3505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On school days, students wake up:</a:t>
            </a:r>
          </a:p>
        </p:txBody>
      </p:sp>
      <p:sp>
        <p:nvSpPr>
          <p:cNvPr id="2063" name="TextBox 80"/>
          <p:cNvSpPr txBox="1">
            <a:spLocks noChangeArrowheads="1"/>
          </p:cNvSpPr>
          <p:nvPr/>
        </p:nvSpPr>
        <p:spPr bwMode="auto">
          <a:xfrm>
            <a:off x="3886200" y="9083675"/>
            <a:ext cx="57912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60% of SEI students say </a:t>
            </a:r>
            <a:r>
              <a:rPr lang="en-US" b="1" dirty="0">
                <a:latin typeface="Calibri" pitchFamily="34" charset="0"/>
              </a:rPr>
              <a:t>they </a:t>
            </a:r>
            <a:r>
              <a:rPr lang="en-US" b="1" dirty="0" smtClean="0">
                <a:latin typeface="Calibri" pitchFamily="34" charset="0"/>
              </a:rPr>
              <a:t>fall asleep or get drowsy during class periods at least so</a:t>
            </a:r>
            <a:r>
              <a:rPr lang="en-US" b="1" dirty="0" smtClean="0">
                <a:latin typeface="Calibri" pitchFamily="34" charset="0"/>
              </a:rPr>
              <a:t>metimes.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64" name="TextBox 56"/>
          <p:cNvSpPr txBox="1">
            <a:spLocks noChangeArrowheads="1"/>
          </p:cNvSpPr>
          <p:nvPr/>
        </p:nvSpPr>
        <p:spPr bwMode="auto">
          <a:xfrm>
            <a:off x="5181600" y="59436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Average bedtime for students is </a:t>
            </a:r>
            <a:r>
              <a:rPr lang="en-US" sz="2000" b="1" dirty="0">
                <a:latin typeface="Calibri" pitchFamily="34" charset="0"/>
              </a:rPr>
              <a:t>10:05 </a:t>
            </a:r>
            <a:r>
              <a:rPr lang="en-US" sz="2000" b="1" dirty="0" smtClean="0">
                <a:latin typeface="Calibri" pitchFamily="34" charset="0"/>
              </a:rPr>
              <a:t>pm.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065" name="TextBox 61"/>
          <p:cNvSpPr txBox="1">
            <a:spLocks noChangeArrowheads="1"/>
          </p:cNvSpPr>
          <p:nvPr/>
        </p:nvSpPr>
        <p:spPr bwMode="auto">
          <a:xfrm>
            <a:off x="685800" y="14935200"/>
            <a:ext cx="906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To see more results from your school and others, please visit: </a:t>
            </a:r>
            <a:r>
              <a:rPr lang="en-US" sz="1800" b="1">
                <a:latin typeface="Calibri" pitchFamily="34" charset="0"/>
              </a:rPr>
              <a:t>http://www.letsgethealthy.org</a:t>
            </a:r>
          </a:p>
        </p:txBody>
      </p:sp>
      <p:grpSp>
        <p:nvGrpSpPr>
          <p:cNvPr id="2066" name="Group 81"/>
          <p:cNvGrpSpPr>
            <a:grpSpLocks/>
          </p:cNvGrpSpPr>
          <p:nvPr/>
        </p:nvGrpSpPr>
        <p:grpSpPr bwMode="auto">
          <a:xfrm>
            <a:off x="4876800" y="10972800"/>
            <a:ext cx="4267200" cy="914400"/>
            <a:chOff x="4114799" y="10591800"/>
            <a:chExt cx="5544410" cy="685800"/>
          </a:xfrm>
        </p:grpSpPr>
        <p:sp>
          <p:nvSpPr>
            <p:cNvPr id="30" name="Flowchart: Alternate Process 29"/>
            <p:cNvSpPr/>
            <p:nvPr/>
          </p:nvSpPr>
          <p:spPr>
            <a:xfrm>
              <a:off x="4213806" y="10721579"/>
              <a:ext cx="2673198" cy="327422"/>
            </a:xfrm>
            <a:prstGeom prst="flowChartAlternateProcess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0" name="TextBox 30"/>
            <p:cNvSpPr txBox="1">
              <a:spLocks noChangeArrowheads="1"/>
            </p:cNvSpPr>
            <p:nvPr/>
          </p:nvSpPr>
          <p:spPr bwMode="auto">
            <a:xfrm>
              <a:off x="4213805" y="10702754"/>
              <a:ext cx="2772204" cy="34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Did you know?</a:t>
              </a:r>
            </a:p>
          </p:txBody>
        </p:sp>
        <p:sp>
          <p:nvSpPr>
            <p:cNvPr id="2091" name="TextBox 31"/>
            <p:cNvSpPr txBox="1">
              <a:spLocks noChangeArrowheads="1"/>
            </p:cNvSpPr>
            <p:nvPr/>
          </p:nvSpPr>
          <p:spPr bwMode="auto">
            <a:xfrm>
              <a:off x="6887003" y="10591803"/>
              <a:ext cx="2772206" cy="50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latin typeface="Calibri" pitchFamily="34" charset="0"/>
                </a:rPr>
                <a:t>Teens need about </a:t>
              </a:r>
              <a:r>
                <a:rPr lang="en-US" sz="1300" b="1">
                  <a:latin typeface="Calibri" pitchFamily="34" charset="0"/>
                </a:rPr>
                <a:t>9.25 hours </a:t>
              </a:r>
              <a:r>
                <a:rPr lang="en-US" sz="1300">
                  <a:latin typeface="Calibri" pitchFamily="34" charset="0"/>
                </a:rPr>
                <a:t>of sleep each night to function best (for some, 8.5 hours is enough.)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114799" y="10591800"/>
              <a:ext cx="5445403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066800" y="8001000"/>
            <a:ext cx="79248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04800" y="3505200"/>
            <a:ext cx="45720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70" name="Picture 4"/>
          <p:cNvPicPr>
            <a:picLocks noChangeAspect="1" noChangeArrowheads="1"/>
          </p:cNvPicPr>
          <p:nvPr/>
        </p:nvPicPr>
        <p:blipFill>
          <a:blip r:embed="rId6" cstate="print"/>
          <a:srcRect l="30338" t="73206" r="57825" b="22299"/>
          <a:stretch>
            <a:fillRect/>
          </a:stretch>
        </p:blipFill>
        <p:spPr bwMode="auto">
          <a:xfrm>
            <a:off x="7924800" y="3927475"/>
            <a:ext cx="1238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4"/>
          <p:cNvPicPr>
            <a:picLocks noChangeAspect="1" noChangeArrowheads="1"/>
          </p:cNvPicPr>
          <p:nvPr/>
        </p:nvPicPr>
        <p:blipFill>
          <a:blip r:embed="rId6" cstate="print"/>
          <a:srcRect l="43535" t="72762" r="43228" b="22299"/>
          <a:stretch>
            <a:fillRect/>
          </a:stretch>
        </p:blipFill>
        <p:spPr bwMode="auto">
          <a:xfrm>
            <a:off x="7824788" y="4502150"/>
            <a:ext cx="13843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4"/>
          <p:cNvPicPr>
            <a:picLocks noChangeAspect="1" noChangeArrowheads="1"/>
          </p:cNvPicPr>
          <p:nvPr/>
        </p:nvPicPr>
        <p:blipFill>
          <a:blip r:embed="rId6" cstate="print"/>
          <a:srcRect l="55315" t="71376" r="28094" b="20287"/>
          <a:stretch>
            <a:fillRect/>
          </a:stretch>
        </p:blipFill>
        <p:spPr bwMode="auto">
          <a:xfrm>
            <a:off x="7639050" y="5006975"/>
            <a:ext cx="17335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4"/>
          <p:cNvPicPr>
            <a:picLocks noChangeAspect="1" noChangeArrowheads="1"/>
          </p:cNvPicPr>
          <p:nvPr/>
        </p:nvPicPr>
        <p:blipFill>
          <a:blip r:embed="rId6" cstate="print"/>
          <a:srcRect l="42175" t="34763" r="41769" b="59570"/>
          <a:stretch>
            <a:fillRect/>
          </a:stretch>
        </p:blipFill>
        <p:spPr bwMode="auto">
          <a:xfrm>
            <a:off x="5213350" y="3352800"/>
            <a:ext cx="1677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Rectangle 88"/>
          <p:cNvSpPr>
            <a:spLocks noChangeArrowheads="1"/>
          </p:cNvSpPr>
          <p:nvPr/>
        </p:nvSpPr>
        <p:spPr bwMode="auto">
          <a:xfrm>
            <a:off x="7086600" y="3276600"/>
            <a:ext cx="2286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alibri" pitchFamily="34" charset="0"/>
              </a:rPr>
              <a:t>Chronotype</a:t>
            </a:r>
            <a:r>
              <a:rPr lang="en-US" sz="1000">
                <a:latin typeface="Calibri" pitchFamily="34" charset="0"/>
              </a:rPr>
              <a:t> (also known as “diurnal preference”) refers to the time of day or night that a person feels at their best.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81000" y="6858000"/>
            <a:ext cx="18288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57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%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076" name="Rectangle 91"/>
          <p:cNvSpPr>
            <a:spLocks noChangeArrowheads="1"/>
          </p:cNvSpPr>
          <p:nvPr/>
        </p:nvSpPr>
        <p:spPr bwMode="auto">
          <a:xfrm>
            <a:off x="1905000" y="71628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of </a:t>
            </a:r>
            <a:r>
              <a:rPr lang="en-US" sz="1800" dirty="0" smtClean="0">
                <a:latin typeface="Calibri" pitchFamily="34" charset="0"/>
              </a:rPr>
              <a:t>SEI students say they “always” or “frequently” think they need more sleep.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077" name="TextBox 23"/>
          <p:cNvSpPr txBox="1">
            <a:spLocks noChangeArrowheads="1"/>
          </p:cNvSpPr>
          <p:nvPr/>
        </p:nvSpPr>
        <p:spPr bwMode="auto">
          <a:xfrm>
            <a:off x="3886200" y="420469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Self Enhancement, Inc.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7" cstate="print"/>
          <a:srcRect l="30000" t="40857" r="47143" b="37810"/>
          <a:stretch>
            <a:fillRect/>
          </a:stretch>
        </p:blipFill>
        <p:spPr bwMode="auto">
          <a:xfrm>
            <a:off x="1143000" y="9677400"/>
            <a:ext cx="2438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46"/>
          <p:cNvGrpSpPr/>
          <p:nvPr/>
        </p:nvGrpSpPr>
        <p:grpSpPr>
          <a:xfrm>
            <a:off x="2181968" y="14109104"/>
            <a:ext cx="5583220" cy="810221"/>
            <a:chOff x="1524000" y="14109104"/>
            <a:chExt cx="5583220" cy="810221"/>
          </a:xfrm>
        </p:grpSpPr>
        <p:grpSp>
          <p:nvGrpSpPr>
            <p:cNvPr id="48" name="Group 21"/>
            <p:cNvGrpSpPr>
              <a:grpSpLocks/>
            </p:cNvGrpSpPr>
            <p:nvPr/>
          </p:nvGrpSpPr>
          <p:grpSpPr bwMode="auto">
            <a:xfrm>
              <a:off x="1524000" y="14173200"/>
              <a:ext cx="5113343" cy="746125"/>
              <a:chOff x="1666944" y="14552307"/>
              <a:chExt cx="5113343" cy="745777"/>
            </a:xfrm>
          </p:grpSpPr>
          <p:pic>
            <p:nvPicPr>
              <p:cNvPr id="50" name="Picture 7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9324" b="30173"/>
              <a:stretch>
                <a:fillRect/>
              </a:stretch>
            </p:blipFill>
            <p:spPr bwMode="auto">
              <a:xfrm>
                <a:off x="5442778" y="14630400"/>
                <a:ext cx="1337509" cy="627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74" descr="NIH_Logo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97123" y="14630400"/>
                <a:ext cx="360677" cy="41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7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29000" y="14630400"/>
                <a:ext cx="1307452" cy="353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76" descr="CROET_head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5555" y="14630400"/>
                <a:ext cx="322230" cy="55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77" descr="OHSU_V_4C_POS_RGB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66944" y="14552307"/>
                <a:ext cx="939784" cy="745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" name="Picture 2" descr="Self Enhancement, Inc."/>
            <p:cNvPicPr>
              <a:picLocks noChangeAspect="1" noChangeArrowheads="1"/>
            </p:cNvPicPr>
            <p:nvPr/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604" y="14109104"/>
              <a:ext cx="339616" cy="74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6" name="Chart 45"/>
          <p:cNvGraphicFramePr/>
          <p:nvPr/>
        </p:nvGraphicFramePr>
        <p:xfrm>
          <a:off x="457200" y="3810000"/>
          <a:ext cx="4114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208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ITG</dc:creator>
  <cp:lastModifiedBy>Leigh Coppola</cp:lastModifiedBy>
  <cp:revision>61</cp:revision>
  <dcterms:created xsi:type="dcterms:W3CDTF">2013-11-11T17:12:07Z</dcterms:created>
  <dcterms:modified xsi:type="dcterms:W3CDTF">2014-03-13T17:13:48Z</dcterms:modified>
</cp:coreProperties>
</file>