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0058400" cy="15544800"/>
  <p:notesSz cx="6858000" cy="9144000"/>
  <p:defaultTextStyle>
    <a:defPPr>
      <a:defRPr lang="en-US"/>
    </a:defPPr>
    <a:lvl1pPr algn="l" defTabSz="1462088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+mn-cs"/>
      </a:defRPr>
    </a:lvl1pPr>
    <a:lvl2pPr marL="730250" indent="-273050" algn="l" defTabSz="1462088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+mn-cs"/>
      </a:defRPr>
    </a:lvl2pPr>
    <a:lvl3pPr marL="1462088" indent="-547688" algn="l" defTabSz="1462088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+mn-cs"/>
      </a:defRPr>
    </a:lvl3pPr>
    <a:lvl4pPr marL="2193925" indent="-822325" algn="l" defTabSz="1462088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+mn-cs"/>
      </a:defRPr>
    </a:lvl4pPr>
    <a:lvl5pPr marL="2925763" indent="-1096963" algn="l" defTabSz="1462088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9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9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9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9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30" autoAdjust="0"/>
  </p:normalViewPr>
  <p:slideViewPr>
    <p:cSldViewPr>
      <p:cViewPr>
        <p:scale>
          <a:sx n="100" d="100"/>
          <a:sy n="100" d="100"/>
        </p:scale>
        <p:origin x="-1548" y="3552"/>
      </p:cViewPr>
      <p:guideLst>
        <p:guide orient="horz" pos="4896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09BD08-B52D-4D8C-B039-0AD094F80E0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35B705-3ED0-4BBA-A111-2C609F46AF7E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smtClean="0"/>
            <a:t>Breakfast</a:t>
          </a:r>
          <a:endParaRPr lang="en-US" dirty="0"/>
        </a:p>
      </dgm:t>
    </dgm:pt>
    <dgm:pt modelId="{E9EF730D-5074-4F7E-AFE3-F8ED4167F932}" type="parTrans" cxnId="{946D257C-31E3-4C51-ACDE-87266C90A7B4}">
      <dgm:prSet/>
      <dgm:spPr/>
      <dgm:t>
        <a:bodyPr/>
        <a:lstStyle/>
        <a:p>
          <a:endParaRPr lang="en-US"/>
        </a:p>
      </dgm:t>
    </dgm:pt>
    <dgm:pt modelId="{1FACA2FE-47C0-4D58-B975-C96A88ADB0D9}" type="sibTrans" cxnId="{946D257C-31E3-4C51-ACDE-87266C90A7B4}">
      <dgm:prSet/>
      <dgm:spPr/>
      <dgm:t>
        <a:bodyPr/>
        <a:lstStyle/>
        <a:p>
          <a:endParaRPr lang="en-US"/>
        </a:p>
      </dgm:t>
    </dgm:pt>
    <dgm:pt modelId="{B2D8B8AF-67A6-4354-8B26-5732D4AA421D}">
      <dgm:prSet phldrT="[Text]"/>
      <dgm:spPr/>
      <dgm:t>
        <a:bodyPr/>
        <a:lstStyle/>
        <a:p>
          <a:r>
            <a:rPr lang="en-US" dirty="0" smtClean="0"/>
            <a:t>61% of students decide for themselves what they eat for breakfast.</a:t>
          </a:r>
          <a:endParaRPr lang="en-US" dirty="0"/>
        </a:p>
      </dgm:t>
    </dgm:pt>
    <dgm:pt modelId="{F7676C1C-0BC3-4B4E-A8B7-06F29BC1953C}" type="parTrans" cxnId="{233728BA-86EC-42EF-9170-C98062A4E71C}">
      <dgm:prSet/>
      <dgm:spPr/>
      <dgm:t>
        <a:bodyPr/>
        <a:lstStyle/>
        <a:p>
          <a:endParaRPr lang="en-US"/>
        </a:p>
      </dgm:t>
    </dgm:pt>
    <dgm:pt modelId="{ACFA3300-DAD1-4B4D-BCC1-6F6C748C30EB}" type="sibTrans" cxnId="{233728BA-86EC-42EF-9170-C98062A4E71C}">
      <dgm:prSet/>
      <dgm:spPr/>
      <dgm:t>
        <a:bodyPr/>
        <a:lstStyle/>
        <a:p>
          <a:endParaRPr lang="en-US"/>
        </a:p>
      </dgm:t>
    </dgm:pt>
    <dgm:pt modelId="{3629A6A7-0053-453C-AB13-E76BC1A87262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smtClean="0"/>
            <a:t>Lunch</a:t>
          </a:r>
          <a:endParaRPr lang="en-US" dirty="0"/>
        </a:p>
      </dgm:t>
    </dgm:pt>
    <dgm:pt modelId="{6530D732-393D-426C-805C-9C97C8B4DFBC}" type="parTrans" cxnId="{CC63009A-6000-44B0-A485-89BD55271711}">
      <dgm:prSet/>
      <dgm:spPr/>
      <dgm:t>
        <a:bodyPr/>
        <a:lstStyle/>
        <a:p>
          <a:endParaRPr lang="en-US"/>
        </a:p>
      </dgm:t>
    </dgm:pt>
    <dgm:pt modelId="{8DCCFAA7-3239-4D28-9454-F007F44AA7E1}" type="sibTrans" cxnId="{CC63009A-6000-44B0-A485-89BD55271711}">
      <dgm:prSet/>
      <dgm:spPr/>
      <dgm:t>
        <a:bodyPr/>
        <a:lstStyle/>
        <a:p>
          <a:endParaRPr lang="en-US"/>
        </a:p>
      </dgm:t>
    </dgm:pt>
    <dgm:pt modelId="{6BDCDC7D-E531-4B2D-922B-3018BB126619}">
      <dgm:prSet phldrT="[Text]"/>
      <dgm:spPr/>
      <dgm:t>
        <a:bodyPr/>
        <a:lstStyle/>
        <a:p>
          <a:r>
            <a:rPr lang="en-US" dirty="0" smtClean="0"/>
            <a:t>41% of students said that the school decides what they eat for lunch.</a:t>
          </a:r>
          <a:endParaRPr lang="en-US" dirty="0"/>
        </a:p>
      </dgm:t>
    </dgm:pt>
    <dgm:pt modelId="{8AA7363B-724B-43C0-9CAA-F87786A1C0A8}" type="parTrans" cxnId="{A99B8F1E-7BBD-4ACF-AFED-5E1EB6474EF4}">
      <dgm:prSet/>
      <dgm:spPr/>
      <dgm:t>
        <a:bodyPr/>
        <a:lstStyle/>
        <a:p>
          <a:endParaRPr lang="en-US"/>
        </a:p>
      </dgm:t>
    </dgm:pt>
    <dgm:pt modelId="{65C60AFF-7A89-42CD-AC16-16941F7DE25F}" type="sibTrans" cxnId="{A99B8F1E-7BBD-4ACF-AFED-5E1EB6474EF4}">
      <dgm:prSet/>
      <dgm:spPr/>
      <dgm:t>
        <a:bodyPr/>
        <a:lstStyle/>
        <a:p>
          <a:endParaRPr lang="en-US"/>
        </a:p>
      </dgm:t>
    </dgm:pt>
    <dgm:pt modelId="{A314798C-0F75-4503-B05C-0B6D95940B92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smtClean="0"/>
            <a:t>Dinner</a:t>
          </a:r>
          <a:endParaRPr lang="en-US" dirty="0"/>
        </a:p>
      </dgm:t>
    </dgm:pt>
    <dgm:pt modelId="{B1B5274E-A540-402F-90A3-FD156D6828F4}" type="parTrans" cxnId="{99FAB275-88B5-47DE-9771-7D4354118D35}">
      <dgm:prSet/>
      <dgm:spPr/>
      <dgm:t>
        <a:bodyPr/>
        <a:lstStyle/>
        <a:p>
          <a:endParaRPr lang="en-US"/>
        </a:p>
      </dgm:t>
    </dgm:pt>
    <dgm:pt modelId="{9391DAA8-7FB9-4445-A7A9-5BD9A5AA26E8}" type="sibTrans" cxnId="{99FAB275-88B5-47DE-9771-7D4354118D35}">
      <dgm:prSet/>
      <dgm:spPr/>
      <dgm:t>
        <a:bodyPr/>
        <a:lstStyle/>
        <a:p>
          <a:endParaRPr lang="en-US"/>
        </a:p>
      </dgm:t>
    </dgm:pt>
    <dgm:pt modelId="{F42DD58C-8E89-4F65-BE6E-F98279FCF2B8}">
      <dgm:prSet phldrT="[Text]"/>
      <dgm:spPr/>
      <dgm:t>
        <a:bodyPr/>
        <a:lstStyle/>
        <a:p>
          <a:r>
            <a:rPr lang="en-US" dirty="0" smtClean="0"/>
            <a:t>Four fifths (80%) said that their parents decide what they eat for dinner.</a:t>
          </a:r>
          <a:endParaRPr lang="en-US" dirty="0"/>
        </a:p>
      </dgm:t>
    </dgm:pt>
    <dgm:pt modelId="{27E8E1E1-D71D-4076-B1B6-4FF6E7063090}" type="parTrans" cxnId="{954F2E5E-2931-4E5E-BEE6-879D25C8F959}">
      <dgm:prSet/>
      <dgm:spPr/>
      <dgm:t>
        <a:bodyPr/>
        <a:lstStyle/>
        <a:p>
          <a:endParaRPr lang="en-US"/>
        </a:p>
      </dgm:t>
    </dgm:pt>
    <dgm:pt modelId="{3B297003-40C0-4512-BC9D-3BAE0B4E717D}" type="sibTrans" cxnId="{954F2E5E-2931-4E5E-BEE6-879D25C8F959}">
      <dgm:prSet/>
      <dgm:spPr/>
      <dgm:t>
        <a:bodyPr/>
        <a:lstStyle/>
        <a:p>
          <a:endParaRPr lang="en-US"/>
        </a:p>
      </dgm:t>
    </dgm:pt>
    <dgm:pt modelId="{F94962CE-6197-42E3-B79B-2D47D39A2593}" type="pres">
      <dgm:prSet presAssocID="{5209BD08-B52D-4D8C-B039-0AD094F80E0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DFBB75-80B5-4C6E-B99D-5D5CBABAD006}" type="pres">
      <dgm:prSet presAssocID="{CC35B705-3ED0-4BBA-A111-2C609F46AF7E}" presName="linNode" presStyleCnt="0"/>
      <dgm:spPr/>
    </dgm:pt>
    <dgm:pt modelId="{9590A230-A22E-4B3E-B7A2-722881D66EC5}" type="pres">
      <dgm:prSet presAssocID="{CC35B705-3ED0-4BBA-A111-2C609F46AF7E}" presName="parentText" presStyleLbl="node1" presStyleIdx="0" presStyleCnt="3" custLinFactNeighborY="425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1AEF68-95EF-4980-8CC0-84D72996ED18}" type="pres">
      <dgm:prSet presAssocID="{CC35B705-3ED0-4BBA-A111-2C609F46AF7E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11F2DF-D3CA-4A14-B8BF-9E3389FA9211}" type="pres">
      <dgm:prSet presAssocID="{1FACA2FE-47C0-4D58-B975-C96A88ADB0D9}" presName="sp" presStyleCnt="0"/>
      <dgm:spPr/>
    </dgm:pt>
    <dgm:pt modelId="{C7AB4FDD-D94F-40A8-9F9F-47E8B2A33ED4}" type="pres">
      <dgm:prSet presAssocID="{3629A6A7-0053-453C-AB13-E76BC1A87262}" presName="linNode" presStyleCnt="0"/>
      <dgm:spPr/>
    </dgm:pt>
    <dgm:pt modelId="{DF3AB5BF-E8E0-413A-A7EE-B9F6BFF4CC26}" type="pres">
      <dgm:prSet presAssocID="{3629A6A7-0053-453C-AB13-E76BC1A87262}" presName="parentText" presStyleLbl="node1" presStyleIdx="1" presStyleCnt="3" custLinFactNeighborY="126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5F3ED8-4427-4566-AEAA-769EE2A21658}" type="pres">
      <dgm:prSet presAssocID="{3629A6A7-0053-453C-AB13-E76BC1A87262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D8A079-B2AF-4AFE-B1B6-3F9D8B9BBF5E}" type="pres">
      <dgm:prSet presAssocID="{8DCCFAA7-3239-4D28-9454-F007F44AA7E1}" presName="sp" presStyleCnt="0"/>
      <dgm:spPr/>
    </dgm:pt>
    <dgm:pt modelId="{07B50385-D63B-4CE3-9C52-04C71F9FAC24}" type="pres">
      <dgm:prSet presAssocID="{A314798C-0F75-4503-B05C-0B6D95940B92}" presName="linNode" presStyleCnt="0"/>
      <dgm:spPr/>
    </dgm:pt>
    <dgm:pt modelId="{958247FC-9F84-4FD5-8C2D-2BE4D99FB1BD}" type="pres">
      <dgm:prSet presAssocID="{A314798C-0F75-4503-B05C-0B6D95940B92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AE2552-CC14-4AF4-9E2C-196507722D1C}" type="pres">
      <dgm:prSet presAssocID="{A314798C-0F75-4503-B05C-0B6D95940B92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3D30D5-E4B1-4580-B4CA-AD170859059D}" type="presOf" srcId="{CC35B705-3ED0-4BBA-A111-2C609F46AF7E}" destId="{9590A230-A22E-4B3E-B7A2-722881D66EC5}" srcOrd="0" destOrd="0" presId="urn:microsoft.com/office/officeart/2005/8/layout/vList5"/>
    <dgm:cxn modelId="{A99B8F1E-7BBD-4ACF-AFED-5E1EB6474EF4}" srcId="{3629A6A7-0053-453C-AB13-E76BC1A87262}" destId="{6BDCDC7D-E531-4B2D-922B-3018BB126619}" srcOrd="0" destOrd="0" parTransId="{8AA7363B-724B-43C0-9CAA-F87786A1C0A8}" sibTransId="{65C60AFF-7A89-42CD-AC16-16941F7DE25F}"/>
    <dgm:cxn modelId="{233728BA-86EC-42EF-9170-C98062A4E71C}" srcId="{CC35B705-3ED0-4BBA-A111-2C609F46AF7E}" destId="{B2D8B8AF-67A6-4354-8B26-5732D4AA421D}" srcOrd="0" destOrd="0" parTransId="{F7676C1C-0BC3-4B4E-A8B7-06F29BC1953C}" sibTransId="{ACFA3300-DAD1-4B4D-BCC1-6F6C748C30EB}"/>
    <dgm:cxn modelId="{62873CF5-A615-432F-A51D-F7857ABE36B7}" type="presOf" srcId="{6BDCDC7D-E531-4B2D-922B-3018BB126619}" destId="{A45F3ED8-4427-4566-AEAA-769EE2A21658}" srcOrd="0" destOrd="0" presId="urn:microsoft.com/office/officeart/2005/8/layout/vList5"/>
    <dgm:cxn modelId="{99FAB275-88B5-47DE-9771-7D4354118D35}" srcId="{5209BD08-B52D-4D8C-B039-0AD094F80E0C}" destId="{A314798C-0F75-4503-B05C-0B6D95940B92}" srcOrd="2" destOrd="0" parTransId="{B1B5274E-A540-402F-90A3-FD156D6828F4}" sibTransId="{9391DAA8-7FB9-4445-A7A9-5BD9A5AA26E8}"/>
    <dgm:cxn modelId="{31CFDC6E-C72B-4CA5-9AC3-8827B306CF38}" type="presOf" srcId="{3629A6A7-0053-453C-AB13-E76BC1A87262}" destId="{DF3AB5BF-E8E0-413A-A7EE-B9F6BFF4CC26}" srcOrd="0" destOrd="0" presId="urn:microsoft.com/office/officeart/2005/8/layout/vList5"/>
    <dgm:cxn modelId="{E24AAA42-B227-4A28-82DD-6D8A84AD233D}" type="presOf" srcId="{F42DD58C-8E89-4F65-BE6E-F98279FCF2B8}" destId="{71AE2552-CC14-4AF4-9E2C-196507722D1C}" srcOrd="0" destOrd="0" presId="urn:microsoft.com/office/officeart/2005/8/layout/vList5"/>
    <dgm:cxn modelId="{FEEB835B-71A7-42E7-8D8A-28530D49413A}" type="presOf" srcId="{B2D8B8AF-67A6-4354-8B26-5732D4AA421D}" destId="{891AEF68-95EF-4980-8CC0-84D72996ED18}" srcOrd="0" destOrd="0" presId="urn:microsoft.com/office/officeart/2005/8/layout/vList5"/>
    <dgm:cxn modelId="{AC2B87FF-810A-4DE7-B267-76D69EC08D3F}" type="presOf" srcId="{A314798C-0F75-4503-B05C-0B6D95940B92}" destId="{958247FC-9F84-4FD5-8C2D-2BE4D99FB1BD}" srcOrd="0" destOrd="0" presId="urn:microsoft.com/office/officeart/2005/8/layout/vList5"/>
    <dgm:cxn modelId="{954F2E5E-2931-4E5E-BEE6-879D25C8F959}" srcId="{A314798C-0F75-4503-B05C-0B6D95940B92}" destId="{F42DD58C-8E89-4F65-BE6E-F98279FCF2B8}" srcOrd="0" destOrd="0" parTransId="{27E8E1E1-D71D-4076-B1B6-4FF6E7063090}" sibTransId="{3B297003-40C0-4512-BC9D-3BAE0B4E717D}"/>
    <dgm:cxn modelId="{946D257C-31E3-4C51-ACDE-87266C90A7B4}" srcId="{5209BD08-B52D-4D8C-B039-0AD094F80E0C}" destId="{CC35B705-3ED0-4BBA-A111-2C609F46AF7E}" srcOrd="0" destOrd="0" parTransId="{E9EF730D-5074-4F7E-AFE3-F8ED4167F932}" sibTransId="{1FACA2FE-47C0-4D58-B975-C96A88ADB0D9}"/>
    <dgm:cxn modelId="{CC63009A-6000-44B0-A485-89BD55271711}" srcId="{5209BD08-B52D-4D8C-B039-0AD094F80E0C}" destId="{3629A6A7-0053-453C-AB13-E76BC1A87262}" srcOrd="1" destOrd="0" parTransId="{6530D732-393D-426C-805C-9C97C8B4DFBC}" sibTransId="{8DCCFAA7-3239-4D28-9454-F007F44AA7E1}"/>
    <dgm:cxn modelId="{3632CEFB-13D1-4FC2-BF54-6BC2957FD000}" type="presOf" srcId="{5209BD08-B52D-4D8C-B039-0AD094F80E0C}" destId="{F94962CE-6197-42E3-B79B-2D47D39A2593}" srcOrd="0" destOrd="0" presId="urn:microsoft.com/office/officeart/2005/8/layout/vList5"/>
    <dgm:cxn modelId="{4E4C0397-C7DB-4E0F-B95E-E16300945E6B}" type="presParOf" srcId="{F94962CE-6197-42E3-B79B-2D47D39A2593}" destId="{6ADFBB75-80B5-4C6E-B99D-5D5CBABAD006}" srcOrd="0" destOrd="0" presId="urn:microsoft.com/office/officeart/2005/8/layout/vList5"/>
    <dgm:cxn modelId="{084F4A70-7F7C-4FCA-9AC7-48D5C4609ADE}" type="presParOf" srcId="{6ADFBB75-80B5-4C6E-B99D-5D5CBABAD006}" destId="{9590A230-A22E-4B3E-B7A2-722881D66EC5}" srcOrd="0" destOrd="0" presId="urn:microsoft.com/office/officeart/2005/8/layout/vList5"/>
    <dgm:cxn modelId="{356CD4D4-CF9A-4657-88A0-62E96CB221BC}" type="presParOf" srcId="{6ADFBB75-80B5-4C6E-B99D-5D5CBABAD006}" destId="{891AEF68-95EF-4980-8CC0-84D72996ED18}" srcOrd="1" destOrd="0" presId="urn:microsoft.com/office/officeart/2005/8/layout/vList5"/>
    <dgm:cxn modelId="{E6703D42-54BC-4DAC-8514-9ACB310F9E6D}" type="presParOf" srcId="{F94962CE-6197-42E3-B79B-2D47D39A2593}" destId="{7711F2DF-D3CA-4A14-B8BF-9E3389FA9211}" srcOrd="1" destOrd="0" presId="urn:microsoft.com/office/officeart/2005/8/layout/vList5"/>
    <dgm:cxn modelId="{A20C3E43-4E69-4943-9EE2-76A5DC1E5C8A}" type="presParOf" srcId="{F94962CE-6197-42E3-B79B-2D47D39A2593}" destId="{C7AB4FDD-D94F-40A8-9F9F-47E8B2A33ED4}" srcOrd="2" destOrd="0" presId="urn:microsoft.com/office/officeart/2005/8/layout/vList5"/>
    <dgm:cxn modelId="{6E7DED79-B3EE-4C60-B8CC-3E5D0C3B0EEC}" type="presParOf" srcId="{C7AB4FDD-D94F-40A8-9F9F-47E8B2A33ED4}" destId="{DF3AB5BF-E8E0-413A-A7EE-B9F6BFF4CC26}" srcOrd="0" destOrd="0" presId="urn:microsoft.com/office/officeart/2005/8/layout/vList5"/>
    <dgm:cxn modelId="{74D9D250-2161-4E63-97E4-561B84C38840}" type="presParOf" srcId="{C7AB4FDD-D94F-40A8-9F9F-47E8B2A33ED4}" destId="{A45F3ED8-4427-4566-AEAA-769EE2A21658}" srcOrd="1" destOrd="0" presId="urn:microsoft.com/office/officeart/2005/8/layout/vList5"/>
    <dgm:cxn modelId="{7790AB6E-CCE4-498D-8A8A-CE1BB6731DA1}" type="presParOf" srcId="{F94962CE-6197-42E3-B79B-2D47D39A2593}" destId="{C0D8A079-B2AF-4AFE-B1B6-3F9D8B9BBF5E}" srcOrd="3" destOrd="0" presId="urn:microsoft.com/office/officeart/2005/8/layout/vList5"/>
    <dgm:cxn modelId="{B82B4D0C-C716-4222-BD18-DF18EAF5E709}" type="presParOf" srcId="{F94962CE-6197-42E3-B79B-2D47D39A2593}" destId="{07B50385-D63B-4CE3-9C52-04C71F9FAC24}" srcOrd="4" destOrd="0" presId="urn:microsoft.com/office/officeart/2005/8/layout/vList5"/>
    <dgm:cxn modelId="{9E330DAE-95D3-4DA9-9D19-C990AC20EB86}" type="presParOf" srcId="{07B50385-D63B-4CE3-9C52-04C71F9FAC24}" destId="{958247FC-9F84-4FD5-8C2D-2BE4D99FB1BD}" srcOrd="0" destOrd="0" presId="urn:microsoft.com/office/officeart/2005/8/layout/vList5"/>
    <dgm:cxn modelId="{60E46D29-ABE7-422E-845A-492959596773}" type="presParOf" srcId="{07B50385-D63B-4CE3-9C52-04C71F9FAC24}" destId="{71AE2552-CC14-4AF4-9E2C-196507722D1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1AEF68-95EF-4980-8CC0-84D72996ED18}">
      <dsp:nvSpPr>
        <dsp:cNvPr id="0" name=""/>
        <dsp:cNvSpPr/>
      </dsp:nvSpPr>
      <dsp:spPr>
        <a:xfrm rot="5400000">
          <a:off x="2951364" y="-1153223"/>
          <a:ext cx="601773" cy="306094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61% of students decide for themselves what they eat for breakfast.</a:t>
          </a:r>
          <a:endParaRPr lang="en-US" sz="1300" kern="1200" dirty="0"/>
        </a:p>
      </dsp:txBody>
      <dsp:txXfrm rot="-5400000">
        <a:off x="1721780" y="105737"/>
        <a:ext cx="3031566" cy="543021"/>
      </dsp:txXfrm>
    </dsp:sp>
    <dsp:sp modelId="{9590A230-A22E-4B3E-B7A2-722881D66EC5}">
      <dsp:nvSpPr>
        <dsp:cNvPr id="0" name=""/>
        <dsp:cNvSpPr/>
      </dsp:nvSpPr>
      <dsp:spPr>
        <a:xfrm>
          <a:off x="0" y="33131"/>
          <a:ext cx="1721779" cy="752216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Breakfast</a:t>
          </a:r>
          <a:endParaRPr lang="en-US" sz="2700" kern="1200" dirty="0"/>
        </a:p>
      </dsp:txBody>
      <dsp:txXfrm>
        <a:off x="36720" y="69851"/>
        <a:ext cx="1648339" cy="678776"/>
      </dsp:txXfrm>
    </dsp:sp>
    <dsp:sp modelId="{A45F3ED8-4427-4566-AEAA-769EE2A21658}">
      <dsp:nvSpPr>
        <dsp:cNvPr id="0" name=""/>
        <dsp:cNvSpPr/>
      </dsp:nvSpPr>
      <dsp:spPr>
        <a:xfrm rot="5400000">
          <a:off x="2951364" y="-363395"/>
          <a:ext cx="601773" cy="306094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41% of students said that the school decides what they eat for lunch.</a:t>
          </a:r>
          <a:endParaRPr lang="en-US" sz="1300" kern="1200" dirty="0"/>
        </a:p>
      </dsp:txBody>
      <dsp:txXfrm rot="-5400000">
        <a:off x="1721780" y="895565"/>
        <a:ext cx="3031566" cy="543021"/>
      </dsp:txXfrm>
    </dsp:sp>
    <dsp:sp modelId="{DF3AB5BF-E8E0-413A-A7EE-B9F6BFF4CC26}">
      <dsp:nvSpPr>
        <dsp:cNvPr id="0" name=""/>
        <dsp:cNvSpPr/>
      </dsp:nvSpPr>
      <dsp:spPr>
        <a:xfrm>
          <a:off x="0" y="800490"/>
          <a:ext cx="1721779" cy="752216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Lunch</a:t>
          </a:r>
          <a:endParaRPr lang="en-US" sz="2700" kern="1200" dirty="0"/>
        </a:p>
      </dsp:txBody>
      <dsp:txXfrm>
        <a:off x="36720" y="837210"/>
        <a:ext cx="1648339" cy="678776"/>
      </dsp:txXfrm>
    </dsp:sp>
    <dsp:sp modelId="{71AE2552-CC14-4AF4-9E2C-196507722D1C}">
      <dsp:nvSpPr>
        <dsp:cNvPr id="0" name=""/>
        <dsp:cNvSpPr/>
      </dsp:nvSpPr>
      <dsp:spPr>
        <a:xfrm rot="5400000">
          <a:off x="2951364" y="426431"/>
          <a:ext cx="601773" cy="306094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Four fifths (80%) said that their parents decide what they eat for dinner.</a:t>
          </a:r>
          <a:endParaRPr lang="en-US" sz="1300" kern="1200" dirty="0"/>
        </a:p>
      </dsp:txBody>
      <dsp:txXfrm rot="-5400000">
        <a:off x="1721780" y="1685391"/>
        <a:ext cx="3031566" cy="543021"/>
      </dsp:txXfrm>
    </dsp:sp>
    <dsp:sp modelId="{958247FC-9F84-4FD5-8C2D-2BE4D99FB1BD}">
      <dsp:nvSpPr>
        <dsp:cNvPr id="0" name=""/>
        <dsp:cNvSpPr/>
      </dsp:nvSpPr>
      <dsp:spPr>
        <a:xfrm>
          <a:off x="0" y="1580794"/>
          <a:ext cx="1721779" cy="752216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Dinner</a:t>
          </a:r>
          <a:endParaRPr lang="en-US" sz="2700" kern="1200" dirty="0"/>
        </a:p>
      </dsp:txBody>
      <dsp:txXfrm>
        <a:off x="36720" y="1617514"/>
        <a:ext cx="1648339" cy="678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4828964"/>
            <a:ext cx="8549640" cy="33320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8808720"/>
            <a:ext cx="7040880" cy="39725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5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D2F01-EDF7-45B2-A940-14ECD729D733}" type="datetimeFigureOut">
              <a:rPr lang="en-US"/>
              <a:pPr>
                <a:defRPr/>
              </a:pPr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DC174-46B5-4BAF-A9DD-0D6B373680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CA75E-C236-439C-9D27-AD50FECBCE72}" type="datetimeFigureOut">
              <a:rPr lang="en-US"/>
              <a:pPr>
                <a:defRPr/>
              </a:pPr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9C1C7-9A21-43C1-A67B-3C3EDF4C17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2272" y="1410548"/>
            <a:ext cx="2488407" cy="3006407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3562" y="1410548"/>
            <a:ext cx="7301071" cy="3006407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0792C-A485-45BC-9540-7AA3A6157392}" type="datetimeFigureOut">
              <a:rPr lang="en-US"/>
              <a:pPr>
                <a:defRPr/>
              </a:pPr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9DF16-7601-48DA-A58A-D0AB386F65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0641F-4517-408A-9A12-166A64D8E893}" type="datetimeFigureOut">
              <a:rPr lang="en-US"/>
              <a:pPr>
                <a:defRPr/>
              </a:pPr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39720-B3EE-403A-8C1A-B19494662C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9988974"/>
            <a:ext cx="8549640" cy="308737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6588551"/>
            <a:ext cx="8549640" cy="3400424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152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6304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1945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260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576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891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12064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52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F6D9B-B80C-47E1-9712-F1A0E9E85343}" type="datetimeFigureOut">
              <a:rPr lang="en-US"/>
              <a:pPr>
                <a:defRPr/>
              </a:pPr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19E78-BEE7-444F-AEAB-7CED02A8A0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562" y="8222194"/>
            <a:ext cx="4894738" cy="23252430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5941" y="8222194"/>
            <a:ext cx="4894739" cy="23252430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48818-5A06-4415-8496-34028F802A00}" type="datetimeFigureOut">
              <a:rPr lang="en-US"/>
              <a:pPr>
                <a:defRPr/>
              </a:pPr>
              <a:t>3/12/2014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7A29C-92AD-424C-A04E-526350215D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622513"/>
            <a:ext cx="9052560" cy="259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3479590"/>
            <a:ext cx="4444207" cy="1450127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520" indent="0">
              <a:buNone/>
              <a:defRPr sz="3200" b="1"/>
            </a:lvl2pPr>
            <a:lvl3pPr marL="1463040" indent="0">
              <a:buNone/>
              <a:defRPr sz="2900" b="1"/>
            </a:lvl3pPr>
            <a:lvl4pPr marL="2194560" indent="0">
              <a:buNone/>
              <a:defRPr sz="2600" b="1"/>
            </a:lvl4pPr>
            <a:lvl5pPr marL="2926080" indent="0">
              <a:buNone/>
              <a:defRPr sz="2600" b="1"/>
            </a:lvl5pPr>
            <a:lvl6pPr marL="3657600" indent="0">
              <a:buNone/>
              <a:defRPr sz="2600" b="1"/>
            </a:lvl6pPr>
            <a:lvl7pPr marL="4389120" indent="0">
              <a:buNone/>
              <a:defRPr sz="2600" b="1"/>
            </a:lvl7pPr>
            <a:lvl8pPr marL="5120640" indent="0">
              <a:buNone/>
              <a:defRPr sz="2600" b="1"/>
            </a:lvl8pPr>
            <a:lvl9pPr marL="5852160" indent="0">
              <a:buNone/>
              <a:defRPr sz="2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4929717"/>
            <a:ext cx="4444207" cy="895625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3479590"/>
            <a:ext cx="4445953" cy="1450127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520" indent="0">
              <a:buNone/>
              <a:defRPr sz="3200" b="1"/>
            </a:lvl2pPr>
            <a:lvl3pPr marL="1463040" indent="0">
              <a:buNone/>
              <a:defRPr sz="2900" b="1"/>
            </a:lvl3pPr>
            <a:lvl4pPr marL="2194560" indent="0">
              <a:buNone/>
              <a:defRPr sz="2600" b="1"/>
            </a:lvl4pPr>
            <a:lvl5pPr marL="2926080" indent="0">
              <a:buNone/>
              <a:defRPr sz="2600" b="1"/>
            </a:lvl5pPr>
            <a:lvl6pPr marL="3657600" indent="0">
              <a:buNone/>
              <a:defRPr sz="2600" b="1"/>
            </a:lvl6pPr>
            <a:lvl7pPr marL="4389120" indent="0">
              <a:buNone/>
              <a:defRPr sz="2600" b="1"/>
            </a:lvl7pPr>
            <a:lvl8pPr marL="5120640" indent="0">
              <a:buNone/>
              <a:defRPr sz="2600" b="1"/>
            </a:lvl8pPr>
            <a:lvl9pPr marL="5852160" indent="0">
              <a:buNone/>
              <a:defRPr sz="2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4929717"/>
            <a:ext cx="4445953" cy="895625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6F79D-0796-40E3-94CE-92C7067C1FD8}" type="datetimeFigureOut">
              <a:rPr lang="en-US"/>
              <a:pPr>
                <a:defRPr/>
              </a:pPr>
              <a:t>3/12/2014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43EDA-77CD-4666-9C84-268E394A3A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03833-C94B-48AD-9A34-52C1F621E6AD}" type="datetimeFigureOut">
              <a:rPr lang="en-US"/>
              <a:pPr>
                <a:defRPr/>
              </a:pPr>
              <a:t>3/12/2014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AB6F7-EF6E-47A7-AADE-7B6228E68B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1A3CE-8EAD-433C-A39F-ECC995BEBB69}" type="datetimeFigureOut">
              <a:rPr lang="en-US"/>
              <a:pPr>
                <a:defRPr/>
              </a:pPr>
              <a:t>3/12/2014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CB779-5BAE-4A73-9309-51B83A0AB3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618913"/>
            <a:ext cx="3309144" cy="263398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618915"/>
            <a:ext cx="5622925" cy="13267056"/>
          </a:xfrm>
        </p:spPr>
        <p:txBody>
          <a:bodyPr/>
          <a:lstStyle>
            <a:lvl1pPr>
              <a:defRPr sz="5100"/>
            </a:lvl1pPr>
            <a:lvl2pPr>
              <a:defRPr sz="45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3252895"/>
            <a:ext cx="3309144" cy="10633076"/>
          </a:xfrm>
        </p:spPr>
        <p:txBody>
          <a:bodyPr/>
          <a:lstStyle>
            <a:lvl1pPr marL="0" indent="0">
              <a:buNone/>
              <a:defRPr sz="2200"/>
            </a:lvl1pPr>
            <a:lvl2pPr marL="731520" indent="0">
              <a:buNone/>
              <a:defRPr sz="1900"/>
            </a:lvl2pPr>
            <a:lvl3pPr marL="1463040" indent="0">
              <a:buNone/>
              <a:defRPr sz="1600"/>
            </a:lvl3pPr>
            <a:lvl4pPr marL="2194560" indent="0">
              <a:buNone/>
              <a:defRPr sz="1400"/>
            </a:lvl4pPr>
            <a:lvl5pPr marL="2926080" indent="0">
              <a:buNone/>
              <a:defRPr sz="1400"/>
            </a:lvl5pPr>
            <a:lvl6pPr marL="3657600" indent="0">
              <a:buNone/>
              <a:defRPr sz="1400"/>
            </a:lvl6pPr>
            <a:lvl7pPr marL="4389120" indent="0">
              <a:buNone/>
              <a:defRPr sz="1400"/>
            </a:lvl7pPr>
            <a:lvl8pPr marL="5120640" indent="0">
              <a:buNone/>
              <a:defRPr sz="1400"/>
            </a:lvl8pPr>
            <a:lvl9pPr marL="585216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52150-4BFB-49ED-8217-ACB465B55DB1}" type="datetimeFigureOut">
              <a:rPr lang="en-US"/>
              <a:pPr>
                <a:defRPr/>
              </a:pPr>
              <a:t>3/12/2014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018BF-1893-4551-AECF-9F4D8EC9FE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10881360"/>
            <a:ext cx="6035040" cy="1284606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1388957"/>
            <a:ext cx="6035040" cy="9326880"/>
          </a:xfrm>
        </p:spPr>
        <p:txBody>
          <a:bodyPr rtlCol="0">
            <a:normAutofit/>
          </a:bodyPr>
          <a:lstStyle>
            <a:lvl1pPr marL="0" indent="0">
              <a:buNone/>
              <a:defRPr sz="5100"/>
            </a:lvl1pPr>
            <a:lvl2pPr marL="731520" indent="0">
              <a:buNone/>
              <a:defRPr sz="4500"/>
            </a:lvl2pPr>
            <a:lvl3pPr marL="1463040" indent="0">
              <a:buNone/>
              <a:defRPr sz="3800"/>
            </a:lvl3pPr>
            <a:lvl4pPr marL="2194560" indent="0">
              <a:buNone/>
              <a:defRPr sz="3200"/>
            </a:lvl4pPr>
            <a:lvl5pPr marL="2926080" indent="0">
              <a:buNone/>
              <a:defRPr sz="3200"/>
            </a:lvl5pPr>
            <a:lvl6pPr marL="3657600" indent="0">
              <a:buNone/>
              <a:defRPr sz="3200"/>
            </a:lvl6pPr>
            <a:lvl7pPr marL="4389120" indent="0">
              <a:buNone/>
              <a:defRPr sz="3200"/>
            </a:lvl7pPr>
            <a:lvl8pPr marL="5120640" indent="0">
              <a:buNone/>
              <a:defRPr sz="3200"/>
            </a:lvl8pPr>
            <a:lvl9pPr marL="5852160" indent="0">
              <a:buNone/>
              <a:defRPr sz="3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12165966"/>
            <a:ext cx="6035040" cy="1824354"/>
          </a:xfrm>
        </p:spPr>
        <p:txBody>
          <a:bodyPr/>
          <a:lstStyle>
            <a:lvl1pPr marL="0" indent="0">
              <a:buNone/>
              <a:defRPr sz="2200"/>
            </a:lvl1pPr>
            <a:lvl2pPr marL="731520" indent="0">
              <a:buNone/>
              <a:defRPr sz="1900"/>
            </a:lvl2pPr>
            <a:lvl3pPr marL="1463040" indent="0">
              <a:buNone/>
              <a:defRPr sz="1600"/>
            </a:lvl3pPr>
            <a:lvl4pPr marL="2194560" indent="0">
              <a:buNone/>
              <a:defRPr sz="1400"/>
            </a:lvl4pPr>
            <a:lvl5pPr marL="2926080" indent="0">
              <a:buNone/>
              <a:defRPr sz="1400"/>
            </a:lvl5pPr>
            <a:lvl6pPr marL="3657600" indent="0">
              <a:buNone/>
              <a:defRPr sz="1400"/>
            </a:lvl6pPr>
            <a:lvl7pPr marL="4389120" indent="0">
              <a:buNone/>
              <a:defRPr sz="1400"/>
            </a:lvl7pPr>
            <a:lvl8pPr marL="5120640" indent="0">
              <a:buNone/>
              <a:defRPr sz="1400"/>
            </a:lvl8pPr>
            <a:lvl9pPr marL="585216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88193-6401-4540-955E-0E5B6AAD9BB8}" type="datetimeFigureOut">
              <a:rPr lang="en-US"/>
              <a:pPr>
                <a:defRPr/>
              </a:pPr>
              <a:t>3/12/2014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DF18B-262C-4329-AFB1-1BD0814F67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3238" y="622300"/>
            <a:ext cx="90519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6304" tIns="73152" rIns="146304" bIns="7315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3238" y="3627438"/>
            <a:ext cx="9051925" cy="1025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6304" tIns="73152" rIns="146304" bIns="731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3238" y="14408150"/>
            <a:ext cx="2346325" cy="827088"/>
          </a:xfrm>
          <a:prstGeom prst="rect">
            <a:avLst/>
          </a:prstGeom>
        </p:spPr>
        <p:txBody>
          <a:bodyPr vert="horz" lIns="146304" tIns="73152" rIns="146304" bIns="73152" rtlCol="0" anchor="ctr"/>
          <a:lstStyle>
            <a:lvl1pPr algn="l" defTabSz="1463040" fontAlgn="auto">
              <a:spcBef>
                <a:spcPts val="0"/>
              </a:spcBef>
              <a:spcAft>
                <a:spcPts val="0"/>
              </a:spcAft>
              <a:defRPr sz="1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7CC7FD-4649-4642-BC5F-EA9A3A2800AF}" type="datetimeFigureOut">
              <a:rPr lang="en-US"/>
              <a:pPr>
                <a:defRPr/>
              </a:pPr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938" y="14408150"/>
            <a:ext cx="3184525" cy="827088"/>
          </a:xfrm>
          <a:prstGeom prst="rect">
            <a:avLst/>
          </a:prstGeom>
        </p:spPr>
        <p:txBody>
          <a:bodyPr vert="horz" lIns="146304" tIns="73152" rIns="146304" bIns="73152" rtlCol="0" anchor="ctr"/>
          <a:lstStyle>
            <a:lvl1pPr algn="ctr" defTabSz="1463040" fontAlgn="auto">
              <a:spcBef>
                <a:spcPts val="0"/>
              </a:spcBef>
              <a:spcAft>
                <a:spcPts val="0"/>
              </a:spcAft>
              <a:defRPr sz="1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838" y="14408150"/>
            <a:ext cx="2346325" cy="827088"/>
          </a:xfrm>
          <a:prstGeom prst="rect">
            <a:avLst/>
          </a:prstGeom>
        </p:spPr>
        <p:txBody>
          <a:bodyPr vert="horz" lIns="146304" tIns="73152" rIns="146304" bIns="73152" rtlCol="0" anchor="ctr"/>
          <a:lstStyle>
            <a:lvl1pPr algn="r" defTabSz="1463040" fontAlgn="auto">
              <a:spcBef>
                <a:spcPts val="0"/>
              </a:spcBef>
              <a:spcAft>
                <a:spcPts val="0"/>
              </a:spcAft>
              <a:defRPr sz="1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3EAABD-7690-4A4F-8D1E-6FC72BB9E4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62088" rtl="0" eaLnBrk="0" fontAlgn="base" hangingPunct="0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462088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2pPr>
      <a:lvl3pPr algn="ctr" defTabSz="1462088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3pPr>
      <a:lvl4pPr algn="ctr" defTabSz="1462088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4pPr>
      <a:lvl5pPr algn="ctr" defTabSz="1462088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5pPr>
      <a:lvl6pPr marL="457200" algn="ctr" defTabSz="1462088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6pPr>
      <a:lvl7pPr marL="914400" algn="ctr" defTabSz="1462088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7pPr>
      <a:lvl8pPr marL="1371600" algn="ctr" defTabSz="1462088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8pPr>
      <a:lvl9pPr marL="1828800" algn="ctr" defTabSz="1462088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9pPr>
    </p:titleStyle>
    <p:bodyStyle>
      <a:lvl1pPr marL="547688" indent="-547688" algn="l" defTabSz="14620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7450" indent="-457200" algn="l" defTabSz="14620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indent="-365125" algn="l" defTabSz="14620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59050" indent="-365125" algn="l" defTabSz="14620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90888" indent="-365125" algn="l" defTabSz="14620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23360" indent="-365760" algn="l" defTabSz="146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54880" indent="-365760" algn="l" defTabSz="146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86400" indent="-365760" algn="l" defTabSz="146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17920" indent="-365760" algn="l" defTabSz="146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4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6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8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760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912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2064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5216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7.png"/><Relationship Id="rId18" Type="http://schemas.openxmlformats.org/officeDocument/2006/relationships/image" Target="../media/image12.jpeg"/><Relationship Id="rId3" Type="http://schemas.openxmlformats.org/officeDocument/2006/relationships/image" Target="../media/image2.png"/><Relationship Id="rId21" Type="http://schemas.openxmlformats.org/officeDocument/2006/relationships/image" Target="../media/image15.png"/><Relationship Id="rId7" Type="http://schemas.openxmlformats.org/officeDocument/2006/relationships/image" Target="../media/image6.png"/><Relationship Id="rId12" Type="http://schemas.microsoft.com/office/2007/relationships/diagramDrawing" Target="../diagrams/drawing1.xml"/><Relationship Id="rId17" Type="http://schemas.openxmlformats.org/officeDocument/2006/relationships/image" Target="../media/image11.jpeg"/><Relationship Id="rId2" Type="http://schemas.openxmlformats.org/officeDocument/2006/relationships/image" Target="../media/image1.png"/><Relationship Id="rId16" Type="http://schemas.openxmlformats.org/officeDocument/2006/relationships/image" Target="../media/image10.png"/><Relationship Id="rId20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diagramQuickStyle" Target="../diagrams/quickStyle1.xml"/><Relationship Id="rId19" Type="http://schemas.openxmlformats.org/officeDocument/2006/relationships/image" Target="../media/image13.jpeg"/><Relationship Id="rId4" Type="http://schemas.openxmlformats.org/officeDocument/2006/relationships/image" Target="../media/image3.png"/><Relationship Id="rId9" Type="http://schemas.openxmlformats.org/officeDocument/2006/relationships/diagramLayout" Target="../diagrams/layout1.xml"/><Relationship Id="rId14" Type="http://schemas.openxmlformats.org/officeDocument/2006/relationships/image" Target="../media/image8.png"/><Relationship Id="rId22" Type="http://schemas.openxmlformats.org/officeDocument/2006/relationships/image" Target="http://www.selfenhancement.org/wp-content/uploads/2013/02/logo-sei-footer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0740" t="27215" r="40740" b="47194"/>
          <a:stretch>
            <a:fillRect/>
          </a:stretch>
        </p:blipFill>
        <p:spPr bwMode="auto">
          <a:xfrm>
            <a:off x="2590800" y="9372600"/>
            <a:ext cx="1676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3" cstate="print"/>
          <a:srcRect l="48192" t="78159" r="29048" b="15714"/>
          <a:stretch>
            <a:fillRect/>
          </a:stretch>
        </p:blipFill>
        <p:spPr bwMode="auto">
          <a:xfrm>
            <a:off x="368300" y="10144125"/>
            <a:ext cx="22987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Rectangle 82"/>
          <p:cNvSpPr/>
          <p:nvPr/>
        </p:nvSpPr>
        <p:spPr>
          <a:xfrm>
            <a:off x="4953000" y="9144000"/>
            <a:ext cx="4267200" cy="1447800"/>
          </a:xfrm>
          <a:prstGeom prst="rect">
            <a:avLst/>
          </a:prstGeom>
          <a:blipFill dpi="0" rotWithShape="1">
            <a:blip r:embed="rId4" cstate="print">
              <a:alphaModFix amt="50000"/>
            </a:blip>
            <a:srcRect/>
            <a:stretch>
              <a:fillRect/>
            </a:stretch>
          </a:blipFill>
          <a:ln>
            <a:noFill/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6304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054" name="Picture 2"/>
          <p:cNvPicPr>
            <a:picLocks noChangeAspect="1" noChangeArrowheads="1"/>
          </p:cNvPicPr>
          <p:nvPr/>
        </p:nvPicPr>
        <p:blipFill>
          <a:blip r:embed="rId5" cstate="print"/>
          <a:srcRect l="29018" t="30191" r="30981" b="55333"/>
          <a:stretch>
            <a:fillRect/>
          </a:stretch>
        </p:blipFill>
        <p:spPr bwMode="auto">
          <a:xfrm>
            <a:off x="2895600" y="838200"/>
            <a:ext cx="63722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5" descr="LGHLogo copy.t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700" y="381000"/>
            <a:ext cx="2665413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Rectangle 35"/>
          <p:cNvSpPr>
            <a:spLocks noChangeArrowheads="1"/>
          </p:cNvSpPr>
          <p:nvPr/>
        </p:nvSpPr>
        <p:spPr bwMode="auto">
          <a:xfrm>
            <a:off x="498475" y="12353925"/>
            <a:ext cx="6511925" cy="1465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838" tIns="54919" rIns="109838" bIns="54919">
            <a:spAutoFit/>
          </a:bodyPr>
          <a:lstStyle/>
          <a:p>
            <a:r>
              <a:rPr lang="en-US" sz="2200" dirty="0">
                <a:latin typeface="Calibri" pitchFamily="34" charset="0"/>
              </a:rPr>
              <a:t>Only </a:t>
            </a:r>
            <a:r>
              <a:rPr lang="en-US" sz="2200" dirty="0" smtClean="0">
                <a:latin typeface="Calibri" pitchFamily="34" charset="0"/>
              </a:rPr>
              <a:t>5% </a:t>
            </a:r>
            <a:r>
              <a:rPr lang="en-US" sz="2200" dirty="0">
                <a:latin typeface="Calibri" pitchFamily="34" charset="0"/>
              </a:rPr>
              <a:t>of students thought that </a:t>
            </a:r>
            <a:r>
              <a:rPr lang="en-US" sz="2200" b="1" dirty="0">
                <a:latin typeface="Calibri" pitchFamily="34" charset="0"/>
              </a:rPr>
              <a:t>students in their school</a:t>
            </a:r>
            <a:r>
              <a:rPr lang="en-US" sz="2200" dirty="0">
                <a:latin typeface="Calibri" pitchFamily="34" charset="0"/>
              </a:rPr>
              <a:t> would meet recommendations for healthy diet. </a:t>
            </a:r>
            <a:r>
              <a:rPr lang="en-US" sz="2200" dirty="0" smtClean="0">
                <a:latin typeface="Calibri" pitchFamily="34" charset="0"/>
              </a:rPr>
              <a:t>More than </a:t>
            </a:r>
            <a:r>
              <a:rPr lang="en-US" sz="2200" dirty="0">
                <a:latin typeface="Calibri" pitchFamily="34" charset="0"/>
              </a:rPr>
              <a:t>one third (</a:t>
            </a:r>
            <a:r>
              <a:rPr lang="en-US" sz="2200" dirty="0" smtClean="0">
                <a:latin typeface="Calibri" pitchFamily="34" charset="0"/>
              </a:rPr>
              <a:t>38%) </a:t>
            </a:r>
            <a:r>
              <a:rPr lang="en-US" sz="2200" dirty="0">
                <a:latin typeface="Calibri" pitchFamily="34" charset="0"/>
              </a:rPr>
              <a:t>of students said they thought </a:t>
            </a:r>
            <a:r>
              <a:rPr lang="en-US" sz="2200" b="1" dirty="0">
                <a:latin typeface="Calibri" pitchFamily="34" charset="0"/>
              </a:rPr>
              <a:t>their own diet</a:t>
            </a:r>
            <a:r>
              <a:rPr lang="en-US" sz="2200" dirty="0">
                <a:latin typeface="Calibri" pitchFamily="34" charset="0"/>
              </a:rPr>
              <a:t> would meet recommendations.</a:t>
            </a:r>
          </a:p>
        </p:txBody>
      </p:sp>
      <p:sp>
        <p:nvSpPr>
          <p:cNvPr id="2057" name="Rectangle 36"/>
          <p:cNvSpPr>
            <a:spLocks noChangeArrowheads="1"/>
          </p:cNvSpPr>
          <p:nvPr/>
        </p:nvSpPr>
        <p:spPr bwMode="auto">
          <a:xfrm>
            <a:off x="2209800" y="8024813"/>
            <a:ext cx="5718175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838" tIns="54919" rIns="109838" bIns="54919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One in </a:t>
            </a:r>
            <a:r>
              <a:rPr lang="en-US" sz="1600" dirty="0" smtClean="0">
                <a:latin typeface="Calibri" pitchFamily="34" charset="0"/>
              </a:rPr>
              <a:t>ten </a:t>
            </a:r>
            <a:r>
              <a:rPr lang="en-US" sz="1600" dirty="0">
                <a:latin typeface="Calibri" pitchFamily="34" charset="0"/>
              </a:rPr>
              <a:t>students said they “never” or “rarely” eat breakfast.</a:t>
            </a:r>
          </a:p>
        </p:txBody>
      </p:sp>
      <p:sp>
        <p:nvSpPr>
          <p:cNvPr id="2058" name="Rectangle 39"/>
          <p:cNvSpPr>
            <a:spLocks noChangeArrowheads="1"/>
          </p:cNvSpPr>
          <p:nvPr/>
        </p:nvSpPr>
        <p:spPr bwMode="auto">
          <a:xfrm>
            <a:off x="1676400" y="8405813"/>
            <a:ext cx="661828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838" tIns="54919" rIns="109838" bIns="54919">
            <a:spAutoFit/>
          </a:bodyPr>
          <a:lstStyle/>
          <a:p>
            <a:r>
              <a:rPr lang="en-US" sz="1600" smtClean="0">
                <a:latin typeface="Calibri" pitchFamily="34" charset="0"/>
              </a:rPr>
              <a:t>Two thirds (</a:t>
            </a:r>
            <a:r>
              <a:rPr lang="en-US" sz="1600" dirty="0" smtClean="0">
                <a:latin typeface="Calibri" pitchFamily="34" charset="0"/>
              </a:rPr>
              <a:t>67%) </a:t>
            </a:r>
            <a:r>
              <a:rPr lang="en-US" sz="1600" dirty="0">
                <a:latin typeface="Calibri" pitchFamily="34" charset="0"/>
              </a:rPr>
              <a:t>of students said they think about what they eat most days.</a:t>
            </a:r>
          </a:p>
        </p:txBody>
      </p:sp>
      <p:pic>
        <p:nvPicPr>
          <p:cNvPr id="2059" name="Picture 43" descr="Fruit and vegetable rainbow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32400" y="6621463"/>
            <a:ext cx="452913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8" name="Diagram 47"/>
          <p:cNvGraphicFramePr/>
          <p:nvPr/>
        </p:nvGraphicFramePr>
        <p:xfrm>
          <a:off x="359599" y="5514449"/>
          <a:ext cx="4782722" cy="2334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061" name="TextBox 48"/>
          <p:cNvSpPr txBox="1">
            <a:spLocks noChangeArrowheads="1"/>
          </p:cNvSpPr>
          <p:nvPr/>
        </p:nvSpPr>
        <p:spPr bwMode="auto">
          <a:xfrm>
            <a:off x="498475" y="2209800"/>
            <a:ext cx="906145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838" tIns="54919" rIns="109838" bIns="54919">
            <a:spAutoFit/>
          </a:bodyPr>
          <a:lstStyle/>
          <a:p>
            <a:pPr algn="ctr"/>
            <a:r>
              <a:rPr lang="en-US" sz="1900" b="1" dirty="0" smtClean="0">
                <a:latin typeface="Calibri" pitchFamily="34" charset="0"/>
              </a:rPr>
              <a:t>Let’s Get Healthy! visited Self Enhancement, Inc. on December 5</a:t>
            </a:r>
            <a:r>
              <a:rPr lang="en-US" sz="1900" b="1" baseline="30000" dirty="0" smtClean="0">
                <a:latin typeface="Calibri" pitchFamily="34" charset="0"/>
              </a:rPr>
              <a:t>th</a:t>
            </a:r>
            <a:r>
              <a:rPr lang="en-US" sz="1900" b="1" dirty="0" smtClean="0">
                <a:latin typeface="Calibri" pitchFamily="34" charset="0"/>
              </a:rPr>
              <a:t>, 2013 and collected research data from 278 SEI students and community members.  </a:t>
            </a:r>
          </a:p>
          <a:p>
            <a:pPr algn="ctr"/>
            <a:r>
              <a:rPr lang="en-US" sz="1900" b="1" dirty="0" smtClean="0">
                <a:latin typeface="Calibri" pitchFamily="34" charset="0"/>
              </a:rPr>
              <a:t>83 students </a:t>
            </a:r>
            <a:r>
              <a:rPr lang="en-US" sz="1900" b="1" dirty="0">
                <a:latin typeface="Calibri" pitchFamily="34" charset="0"/>
              </a:rPr>
              <a:t>completed the diet station and their results are shown below.</a:t>
            </a:r>
          </a:p>
        </p:txBody>
      </p:sp>
      <p:sp>
        <p:nvSpPr>
          <p:cNvPr id="2062" name="TextBox 23"/>
          <p:cNvSpPr txBox="1">
            <a:spLocks noChangeArrowheads="1"/>
          </p:cNvSpPr>
          <p:nvPr/>
        </p:nvSpPr>
        <p:spPr bwMode="auto">
          <a:xfrm>
            <a:off x="4038600" y="344269"/>
            <a:ext cx="4876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Calibri" pitchFamily="34" charset="0"/>
              </a:rPr>
              <a:t>Self Enhancement, Inc.</a:t>
            </a:r>
            <a:endParaRPr lang="en-US" sz="3600" b="1" dirty="0">
              <a:latin typeface="Calibri" pitchFamily="34" charset="0"/>
            </a:endParaRPr>
          </a:p>
        </p:txBody>
      </p:sp>
      <p:sp>
        <p:nvSpPr>
          <p:cNvPr id="30" name="Flowchart: Alternate Process 29"/>
          <p:cNvSpPr/>
          <p:nvPr/>
        </p:nvSpPr>
        <p:spPr>
          <a:xfrm>
            <a:off x="4648200" y="11506200"/>
            <a:ext cx="1981200" cy="304800"/>
          </a:xfrm>
          <a:prstGeom prst="flowChartAlternateProcess">
            <a:avLst/>
          </a:prstGeom>
          <a:solidFill>
            <a:schemeClr val="accent3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146304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64" name="TextBox 30"/>
          <p:cNvSpPr txBox="1">
            <a:spLocks noChangeArrowheads="1"/>
          </p:cNvSpPr>
          <p:nvPr/>
        </p:nvSpPr>
        <p:spPr bwMode="auto">
          <a:xfrm>
            <a:off x="4648200" y="11430000"/>
            <a:ext cx="2905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Calibri" pitchFamily="34" charset="0"/>
              </a:rPr>
              <a:t>Did you know?</a:t>
            </a:r>
          </a:p>
        </p:txBody>
      </p:sp>
      <p:sp>
        <p:nvSpPr>
          <p:cNvPr id="2065" name="TextBox 31"/>
          <p:cNvSpPr txBox="1">
            <a:spLocks noChangeArrowheads="1"/>
          </p:cNvSpPr>
          <p:nvPr/>
        </p:nvSpPr>
        <p:spPr bwMode="auto">
          <a:xfrm>
            <a:off x="6781800" y="11353800"/>
            <a:ext cx="28860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It is recommended that females consume less than 6 teaspoons per day and males consume less than 9.</a:t>
            </a:r>
          </a:p>
        </p:txBody>
      </p:sp>
      <p:grpSp>
        <p:nvGrpSpPr>
          <p:cNvPr id="2066" name="Group 57"/>
          <p:cNvGrpSpPr>
            <a:grpSpLocks/>
          </p:cNvGrpSpPr>
          <p:nvPr/>
        </p:nvGrpSpPr>
        <p:grpSpPr bwMode="auto">
          <a:xfrm>
            <a:off x="7375525" y="11960225"/>
            <a:ext cx="1882775" cy="1858963"/>
            <a:chOff x="7402990" y="10704731"/>
            <a:chExt cx="1883164" cy="1858836"/>
          </a:xfrm>
        </p:grpSpPr>
        <p:sp>
          <p:nvSpPr>
            <p:cNvPr id="38" name="Rectangle 37"/>
            <p:cNvSpPr/>
            <p:nvPr/>
          </p:nvSpPr>
          <p:spPr>
            <a:xfrm>
              <a:off x="7402990" y="10704731"/>
              <a:ext cx="1855310" cy="120032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146304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200" b="1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2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+mn-lt"/>
                </a:rPr>
                <a:t>2.5x</a:t>
              </a:r>
              <a:endParaRPr lang="en-US" sz="7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2098" name="TextBox 40"/>
            <p:cNvSpPr txBox="1">
              <a:spLocks noChangeArrowheads="1"/>
            </p:cNvSpPr>
            <p:nvPr/>
          </p:nvSpPr>
          <p:spPr bwMode="auto">
            <a:xfrm>
              <a:off x="7402990" y="11732570"/>
              <a:ext cx="1883164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dirty="0">
                  <a:latin typeface="Calibri" pitchFamily="34" charset="0"/>
                </a:rPr>
                <a:t>On average, at </a:t>
              </a:r>
              <a:r>
                <a:rPr lang="en-US" sz="1200" dirty="0" smtClean="0">
                  <a:latin typeface="Calibri" pitchFamily="34" charset="0"/>
                </a:rPr>
                <a:t>SEI, </a:t>
              </a:r>
              <a:r>
                <a:rPr lang="en-US" sz="1200" dirty="0">
                  <a:latin typeface="Calibri" pitchFamily="34" charset="0"/>
                </a:rPr>
                <a:t>students are consuming </a:t>
              </a:r>
              <a:r>
                <a:rPr lang="en-US" sz="1200" b="1" dirty="0" smtClean="0">
                  <a:latin typeface="Calibri" pitchFamily="34" charset="0"/>
                </a:rPr>
                <a:t>2.5 </a:t>
              </a:r>
              <a:r>
                <a:rPr lang="en-US" sz="1200" b="1" dirty="0">
                  <a:latin typeface="Calibri" pitchFamily="34" charset="0"/>
                </a:rPr>
                <a:t>times more </a:t>
              </a:r>
              <a:r>
                <a:rPr lang="en-US" sz="1200" dirty="0">
                  <a:latin typeface="Calibri" pitchFamily="34" charset="0"/>
                </a:rPr>
                <a:t>sugar than recommended.</a:t>
              </a:r>
            </a:p>
          </p:txBody>
        </p:sp>
      </p:grpSp>
      <p:grpSp>
        <p:nvGrpSpPr>
          <p:cNvPr id="2067" name="Group 56"/>
          <p:cNvGrpSpPr>
            <a:grpSpLocks/>
          </p:cNvGrpSpPr>
          <p:nvPr/>
        </p:nvGrpSpPr>
        <p:grpSpPr bwMode="auto">
          <a:xfrm>
            <a:off x="298450" y="3124200"/>
            <a:ext cx="5122863" cy="2184400"/>
            <a:chOff x="-4915" y="2527628"/>
            <a:chExt cx="5123911" cy="2184311"/>
          </a:xfrm>
        </p:grpSpPr>
        <p:sp>
          <p:nvSpPr>
            <p:cNvPr id="46" name="Rectangle 45"/>
            <p:cNvSpPr/>
            <p:nvPr/>
          </p:nvSpPr>
          <p:spPr>
            <a:xfrm>
              <a:off x="266615" y="3017679"/>
              <a:ext cx="199907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46304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1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+mn-lt"/>
                </a:rPr>
                <a:t>5 cups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76140" y="3788609"/>
              <a:ext cx="199907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46304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+mn-lt"/>
                </a:rPr>
                <a:t>4 cups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496229" y="3017679"/>
              <a:ext cx="2534994" cy="92329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46304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1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+mn-lt"/>
                </a:rPr>
                <a:t>2.6 </a:t>
              </a:r>
              <a:r>
                <a:rPr lang="en-US" sz="54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1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+mn-lt"/>
                </a:rPr>
                <a:t>cups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478799" y="3788609"/>
              <a:ext cx="2534994" cy="92329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46304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+mn-lt"/>
                </a:rPr>
                <a:t>2.7 </a:t>
              </a:r>
              <a:r>
                <a:rPr lang="en-US" sz="54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+mn-lt"/>
                </a:rPr>
                <a:t>cups</a:t>
              </a:r>
            </a:p>
          </p:txBody>
        </p:sp>
        <p:sp>
          <p:nvSpPr>
            <p:cNvPr id="2092" name="TextBox 51"/>
            <p:cNvSpPr txBox="1">
              <a:spLocks noChangeArrowheads="1"/>
            </p:cNvSpPr>
            <p:nvPr/>
          </p:nvSpPr>
          <p:spPr bwMode="auto">
            <a:xfrm>
              <a:off x="311643" y="3823028"/>
              <a:ext cx="213628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 b="1" dirty="0">
                  <a:latin typeface="Calibri" pitchFamily="34" charset="0"/>
                </a:rPr>
                <a:t>Recommended for </a:t>
              </a:r>
              <a:r>
                <a:rPr lang="en-US" sz="1000" b="1" dirty="0" smtClean="0">
                  <a:latin typeface="Calibri" pitchFamily="34" charset="0"/>
                </a:rPr>
                <a:t>10-14 </a:t>
              </a:r>
              <a:r>
                <a:rPr lang="en-US" sz="1000" b="1" dirty="0">
                  <a:latin typeface="Calibri" pitchFamily="34" charset="0"/>
                </a:rPr>
                <a:t>year olds</a:t>
              </a:r>
            </a:p>
          </p:txBody>
        </p:sp>
        <p:sp>
          <p:nvSpPr>
            <p:cNvPr id="2093" name="TextBox 52"/>
            <p:cNvSpPr txBox="1">
              <a:spLocks noChangeArrowheads="1"/>
            </p:cNvSpPr>
            <p:nvPr/>
          </p:nvSpPr>
          <p:spPr bwMode="auto">
            <a:xfrm>
              <a:off x="3050061" y="3823028"/>
              <a:ext cx="1676742" cy="246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000" b="1" dirty="0">
                  <a:latin typeface="Calibri" pitchFamily="34" charset="0"/>
                </a:rPr>
                <a:t>Average </a:t>
              </a:r>
              <a:r>
                <a:rPr lang="en-US" sz="1000" b="1" dirty="0" smtClean="0">
                  <a:latin typeface="Calibri" pitchFamily="34" charset="0"/>
                </a:rPr>
                <a:t>for SEI Students</a:t>
              </a:r>
              <a:endParaRPr lang="en-US" sz="1000" b="1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80861" y="2686372"/>
              <a:ext cx="4938135" cy="5381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46304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accent3">
                      <a:lumMod val="75000"/>
                    </a:schemeClr>
                  </a:solidFill>
                  <a:latin typeface="+mn-lt"/>
                </a:rPr>
                <a:t>Daily Fruit &amp; Vegetable Intake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-4915" y="2527628"/>
              <a:ext cx="400110" cy="1269761"/>
            </a:xfrm>
            <a:prstGeom prst="rect">
              <a:avLst/>
            </a:prstGeom>
            <a:noFill/>
          </p:spPr>
          <p:txBody>
            <a:bodyPr vert="vert270">
              <a:spAutoFit/>
            </a:bodyPr>
            <a:lstStyle/>
            <a:p>
              <a:pPr defTabSz="146304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latin typeface="+mn-lt"/>
                </a:rPr>
                <a:t>MALES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-2318" y="3152269"/>
              <a:ext cx="400110" cy="1536461"/>
            </a:xfrm>
            <a:prstGeom prst="rect">
              <a:avLst/>
            </a:prstGeom>
            <a:noFill/>
          </p:spPr>
          <p:txBody>
            <a:bodyPr vert="vert270">
              <a:spAutoFit/>
            </a:bodyPr>
            <a:lstStyle/>
            <a:p>
              <a:pPr defTabSz="146304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latin typeface="+mn-lt"/>
                </a:rPr>
                <a:t>FEMALES</a:t>
              </a:r>
            </a:p>
          </p:txBody>
        </p:sp>
      </p:grpSp>
      <p:sp>
        <p:nvSpPr>
          <p:cNvPr id="2068" name="TextBox 80"/>
          <p:cNvSpPr txBox="1">
            <a:spLocks noChangeArrowheads="1"/>
          </p:cNvSpPr>
          <p:nvPr/>
        </p:nvSpPr>
        <p:spPr bwMode="auto">
          <a:xfrm>
            <a:off x="4743450" y="9159875"/>
            <a:ext cx="485775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latin typeface="Calibri" pitchFamily="34" charset="0"/>
              </a:rPr>
              <a:t>More than 9 out of 10 SEI participants </a:t>
            </a:r>
            <a:r>
              <a:rPr lang="en-US" b="1" dirty="0">
                <a:latin typeface="Calibri" pitchFamily="34" charset="0"/>
              </a:rPr>
              <a:t>consume more sugar than recommended! </a:t>
            </a:r>
          </a:p>
        </p:txBody>
      </p:sp>
      <p:pic>
        <p:nvPicPr>
          <p:cNvPr id="2069" name="Picture 81" descr="Dairy and calcium strip.pn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0225" y="11136313"/>
            <a:ext cx="33877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42"/>
          <p:cNvPicPr>
            <a:picLocks noChangeAspect="1" noChangeArrowheads="1"/>
          </p:cNvPicPr>
          <p:nvPr/>
        </p:nvPicPr>
        <p:blipFill>
          <a:blip r:embed="rId14" cstate="print"/>
          <a:srcRect l="29340" t="80501" r="53851" b="14952"/>
          <a:stretch>
            <a:fillRect/>
          </a:stretch>
        </p:blipFill>
        <p:spPr bwMode="auto">
          <a:xfrm>
            <a:off x="7543800" y="3505200"/>
            <a:ext cx="20574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1" name="Picture 44"/>
          <p:cNvPicPr>
            <a:picLocks noChangeAspect="1" noChangeArrowheads="1"/>
          </p:cNvPicPr>
          <p:nvPr/>
        </p:nvPicPr>
        <p:blipFill>
          <a:blip r:embed="rId14" cstate="print"/>
          <a:srcRect l="48637" t="80501" r="29048" b="14952"/>
          <a:stretch>
            <a:fillRect/>
          </a:stretch>
        </p:blipFill>
        <p:spPr bwMode="auto">
          <a:xfrm>
            <a:off x="7239000" y="3886200"/>
            <a:ext cx="2732088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2" name="TextBox 56"/>
          <p:cNvSpPr txBox="1">
            <a:spLocks noChangeArrowheads="1"/>
          </p:cNvSpPr>
          <p:nvPr/>
        </p:nvSpPr>
        <p:spPr bwMode="auto">
          <a:xfrm>
            <a:off x="7620000" y="4572000"/>
            <a:ext cx="2286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Only </a:t>
            </a:r>
            <a:r>
              <a:rPr lang="en-US" sz="2000" b="1" dirty="0">
                <a:latin typeface="Calibri" pitchFamily="34" charset="0"/>
              </a:rPr>
              <a:t>18% </a:t>
            </a:r>
            <a:r>
              <a:rPr lang="en-US" sz="2000" dirty="0">
                <a:latin typeface="Calibri" pitchFamily="34" charset="0"/>
              </a:rPr>
              <a:t>of participants meet daily fruit and vegetable recommendations.</a:t>
            </a:r>
          </a:p>
        </p:txBody>
      </p:sp>
      <p:pic>
        <p:nvPicPr>
          <p:cNvPr id="2073" name="Picture 3"/>
          <p:cNvPicPr>
            <a:picLocks noChangeAspect="1" noChangeArrowheads="1"/>
          </p:cNvPicPr>
          <p:nvPr/>
        </p:nvPicPr>
        <p:blipFill>
          <a:blip r:embed="rId3" cstate="print"/>
          <a:srcRect l="28571" t="78159" r="53317" b="17674"/>
          <a:stretch>
            <a:fillRect/>
          </a:stretch>
        </p:blipFill>
        <p:spPr bwMode="auto">
          <a:xfrm>
            <a:off x="533400" y="982980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4" name="Picture 3"/>
          <p:cNvPicPr>
            <a:picLocks noChangeAspect="1" noChangeArrowheads="1"/>
          </p:cNvPicPr>
          <p:nvPr/>
        </p:nvPicPr>
        <p:blipFill>
          <a:blip r:embed="rId3" cstate="print"/>
          <a:srcRect l="43665" t="38573" r="43506" b="55177"/>
          <a:stretch>
            <a:fillRect/>
          </a:stretch>
        </p:blipFill>
        <p:spPr bwMode="auto">
          <a:xfrm>
            <a:off x="1219200" y="90678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5" name="TextBox 61"/>
          <p:cNvSpPr txBox="1">
            <a:spLocks noChangeArrowheads="1"/>
          </p:cNvSpPr>
          <p:nvPr/>
        </p:nvSpPr>
        <p:spPr bwMode="auto">
          <a:xfrm>
            <a:off x="685800" y="14935200"/>
            <a:ext cx="906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To see more results from your school and others, please visit: </a:t>
            </a:r>
            <a:r>
              <a:rPr lang="en-US" sz="1800" b="1" dirty="0">
                <a:latin typeface="Calibri" pitchFamily="34" charset="0"/>
              </a:rPr>
              <a:t>http://www.letsgethealthy.org</a:t>
            </a:r>
          </a:p>
        </p:txBody>
      </p:sp>
      <p:sp>
        <p:nvSpPr>
          <p:cNvPr id="63" name="Rectangle 62"/>
          <p:cNvSpPr/>
          <p:nvPr/>
        </p:nvSpPr>
        <p:spPr>
          <a:xfrm>
            <a:off x="4495800" y="11201400"/>
            <a:ext cx="5105400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6304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1600200" y="8001000"/>
            <a:ext cx="67056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6304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228600" y="3276600"/>
            <a:ext cx="5105400" cy="2057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6304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7" name="Picture 3"/>
          <p:cNvPicPr>
            <a:picLocks noChangeAspect="1" noChangeArrowheads="1"/>
          </p:cNvPicPr>
          <p:nvPr/>
        </p:nvPicPr>
        <p:blipFill>
          <a:blip r:embed="rId15" cstate="print"/>
          <a:srcRect l="40740" t="37990" r="42424" b="28338"/>
          <a:stretch>
            <a:fillRect/>
          </a:stretch>
        </p:blipFill>
        <p:spPr bwMode="auto">
          <a:xfrm>
            <a:off x="5715000" y="3581400"/>
            <a:ext cx="152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2" name="Group 51"/>
          <p:cNvGrpSpPr/>
          <p:nvPr/>
        </p:nvGrpSpPr>
        <p:grpSpPr>
          <a:xfrm>
            <a:off x="2181968" y="14109104"/>
            <a:ext cx="5583220" cy="810221"/>
            <a:chOff x="1524000" y="14109104"/>
            <a:chExt cx="5583220" cy="810221"/>
          </a:xfrm>
        </p:grpSpPr>
        <p:grpSp>
          <p:nvGrpSpPr>
            <p:cNvPr id="58" name="Group 21"/>
            <p:cNvGrpSpPr>
              <a:grpSpLocks/>
            </p:cNvGrpSpPr>
            <p:nvPr/>
          </p:nvGrpSpPr>
          <p:grpSpPr bwMode="auto">
            <a:xfrm>
              <a:off x="1524000" y="14173200"/>
              <a:ext cx="5113343" cy="746125"/>
              <a:chOff x="1666944" y="14552307"/>
              <a:chExt cx="5113343" cy="745777"/>
            </a:xfrm>
          </p:grpSpPr>
          <p:pic>
            <p:nvPicPr>
              <p:cNvPr id="60" name="Picture 72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 t="29324" b="30173"/>
              <a:stretch>
                <a:fillRect/>
              </a:stretch>
            </p:blipFill>
            <p:spPr bwMode="auto">
              <a:xfrm>
                <a:off x="5442778" y="14630400"/>
                <a:ext cx="1337509" cy="6270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" name="Picture 74" descr="NIH_Logo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4897123" y="14630400"/>
                <a:ext cx="360677" cy="4180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2" name="Picture 75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3429000" y="14630400"/>
                <a:ext cx="1307452" cy="3536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" name="Picture 76" descr="CROET_head.jpg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2925555" y="14630400"/>
                <a:ext cx="322230" cy="5557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" name="Picture 77" descr="OHSU_V_4C_POS_RGB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1666944" y="14552307"/>
                <a:ext cx="939784" cy="745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59" name="Picture 2" descr="Self Enhancement, Inc."/>
            <p:cNvPicPr>
              <a:picLocks noChangeAspect="1" noChangeArrowheads="1"/>
            </p:cNvPicPr>
            <p:nvPr/>
          </p:nvPicPr>
          <p:blipFill>
            <a:blip r:embed="rId21" r:link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7604" y="14109104"/>
              <a:ext cx="339616" cy="749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</TotalTime>
  <Words>268</Words>
  <Application>Microsoft Office PowerPoint</Application>
  <PresentationFormat>Custom</PresentationFormat>
  <Paragraphs>28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OHSU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ITG</dc:creator>
  <cp:lastModifiedBy>Lisa Marriott</cp:lastModifiedBy>
  <cp:revision>52</cp:revision>
  <dcterms:created xsi:type="dcterms:W3CDTF">2013-11-08T22:46:34Z</dcterms:created>
  <dcterms:modified xsi:type="dcterms:W3CDTF">2014-03-12T23:52:50Z</dcterms:modified>
</cp:coreProperties>
</file>