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0058400" cy="15544800"/>
  <p:notesSz cx="6858000" cy="9144000"/>
  <p:defaultTextStyle>
    <a:defPPr>
      <a:defRPr lang="en-US"/>
    </a:defPPr>
    <a:lvl1pPr algn="l" defTabSz="1462088" rtl="0" fontAlgn="base">
      <a:spcBef>
        <a:spcPct val="0"/>
      </a:spcBef>
      <a:spcAft>
        <a:spcPct val="0"/>
      </a:spcAft>
      <a:defRPr sz="2900" kern="1200">
        <a:solidFill>
          <a:schemeClr val="tx1"/>
        </a:solidFill>
        <a:latin typeface="Arial" charset="0"/>
        <a:ea typeface="+mn-ea"/>
        <a:cs typeface="+mn-cs"/>
      </a:defRPr>
    </a:lvl1pPr>
    <a:lvl2pPr marL="730250" indent="-273050" algn="l" defTabSz="1462088" rtl="0" fontAlgn="base">
      <a:spcBef>
        <a:spcPct val="0"/>
      </a:spcBef>
      <a:spcAft>
        <a:spcPct val="0"/>
      </a:spcAft>
      <a:defRPr sz="2900" kern="1200">
        <a:solidFill>
          <a:schemeClr val="tx1"/>
        </a:solidFill>
        <a:latin typeface="Arial" charset="0"/>
        <a:ea typeface="+mn-ea"/>
        <a:cs typeface="+mn-cs"/>
      </a:defRPr>
    </a:lvl2pPr>
    <a:lvl3pPr marL="1462088" indent="-547688" algn="l" defTabSz="1462088" rtl="0" fontAlgn="base">
      <a:spcBef>
        <a:spcPct val="0"/>
      </a:spcBef>
      <a:spcAft>
        <a:spcPct val="0"/>
      </a:spcAft>
      <a:defRPr sz="2900" kern="1200">
        <a:solidFill>
          <a:schemeClr val="tx1"/>
        </a:solidFill>
        <a:latin typeface="Arial" charset="0"/>
        <a:ea typeface="+mn-ea"/>
        <a:cs typeface="+mn-cs"/>
      </a:defRPr>
    </a:lvl3pPr>
    <a:lvl4pPr marL="2193925" indent="-822325" algn="l" defTabSz="1462088" rtl="0" fontAlgn="base">
      <a:spcBef>
        <a:spcPct val="0"/>
      </a:spcBef>
      <a:spcAft>
        <a:spcPct val="0"/>
      </a:spcAft>
      <a:defRPr sz="2900" kern="1200">
        <a:solidFill>
          <a:schemeClr val="tx1"/>
        </a:solidFill>
        <a:latin typeface="Arial" charset="0"/>
        <a:ea typeface="+mn-ea"/>
        <a:cs typeface="+mn-cs"/>
      </a:defRPr>
    </a:lvl4pPr>
    <a:lvl5pPr marL="2925763" indent="-1096963" algn="l" defTabSz="1462088" rtl="0" fontAlgn="base">
      <a:spcBef>
        <a:spcPct val="0"/>
      </a:spcBef>
      <a:spcAft>
        <a:spcPct val="0"/>
      </a:spcAft>
      <a:defRPr sz="2900" kern="1200">
        <a:solidFill>
          <a:schemeClr val="tx1"/>
        </a:solidFill>
        <a:latin typeface="Arial" charset="0"/>
        <a:ea typeface="+mn-ea"/>
        <a:cs typeface="+mn-cs"/>
      </a:defRPr>
    </a:lvl5pPr>
    <a:lvl6pPr marL="2286000" algn="l" defTabSz="914400" rtl="0" eaLnBrk="1" latinLnBrk="0" hangingPunct="1">
      <a:defRPr sz="2900" kern="1200">
        <a:solidFill>
          <a:schemeClr val="tx1"/>
        </a:solidFill>
        <a:latin typeface="Arial" charset="0"/>
        <a:ea typeface="+mn-ea"/>
        <a:cs typeface="+mn-cs"/>
      </a:defRPr>
    </a:lvl6pPr>
    <a:lvl7pPr marL="2743200" algn="l" defTabSz="914400" rtl="0" eaLnBrk="1" latinLnBrk="0" hangingPunct="1">
      <a:defRPr sz="2900" kern="1200">
        <a:solidFill>
          <a:schemeClr val="tx1"/>
        </a:solidFill>
        <a:latin typeface="Arial" charset="0"/>
        <a:ea typeface="+mn-ea"/>
        <a:cs typeface="+mn-cs"/>
      </a:defRPr>
    </a:lvl7pPr>
    <a:lvl8pPr marL="3200400" algn="l" defTabSz="914400" rtl="0" eaLnBrk="1" latinLnBrk="0" hangingPunct="1">
      <a:defRPr sz="2900" kern="1200">
        <a:solidFill>
          <a:schemeClr val="tx1"/>
        </a:solidFill>
        <a:latin typeface="Arial" charset="0"/>
        <a:ea typeface="+mn-ea"/>
        <a:cs typeface="+mn-cs"/>
      </a:defRPr>
    </a:lvl8pPr>
    <a:lvl9pPr marL="3657600" algn="l" defTabSz="914400" rtl="0" eaLnBrk="1" latinLnBrk="0" hangingPunct="1">
      <a:defRPr sz="2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340" y="-72"/>
      </p:cViewPr>
      <p:guideLst>
        <p:guide orient="horz" pos="4896"/>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F63094-446E-4686-B524-19F185D07DE2}"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0B7684-95F9-4F82-8383-68FC6E7AD3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1B4377-38DC-4E43-BD44-192B3785B4FB}"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9B1CD2-9AFA-4621-9927-70DA9D9333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AAEC64-F566-4DD8-ACDD-84891D0D065A}"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6A4D28-C1AA-4C1B-A6EE-55C91F23F9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BB8281-B8C5-4860-8F24-76700B493924}"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7D043-50C5-4C0B-A3D9-6781518829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505B57-F180-4EB4-92CA-FEEFAB06CB2F}"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238053-DF4A-49CA-8829-31569269A0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DF6E13-D24D-4EFD-86B0-5BA8E32079E2}"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69C805-05F3-4FEC-9330-F224D184D4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FDBB68-CCF9-47D7-BE18-E6DE8D95B2DA}" type="datetimeFigureOut">
              <a:rPr lang="en-US"/>
              <a:pPr>
                <a:defRPr/>
              </a:pPr>
              <a:t>3/12/2014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416445-616F-4A62-8802-412FE0A10B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66A054-40E5-459F-B7CC-7F2C182169FA}" type="datetimeFigureOut">
              <a:rPr lang="en-US"/>
              <a:pPr>
                <a:defRPr/>
              </a:pPr>
              <a:t>3/12/2014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6B0A95-E502-4227-B13F-EB1715D321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4F46CC-8EE3-4536-B2FD-7A1A9767B238}" type="datetimeFigureOut">
              <a:rPr lang="en-US"/>
              <a:pPr>
                <a:defRPr/>
              </a:pPr>
              <a:t>3/12/2014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BD7E4F-42EA-4775-BB7A-A095B4C2F6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C87BDB-725F-4642-AFB1-0324C242FA1F}"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9A92E3-D86C-42C4-AFC5-B1E58CB18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388957"/>
            <a:ext cx="6035040" cy="9326880"/>
          </a:xfrm>
        </p:spPr>
        <p:txBody>
          <a:bodyPr rtlCol="0">
            <a:normAutofit/>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pPr lvl="0"/>
            <a:endParaRPr lang="en-US" noProof="0"/>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3976B4-6A11-48BC-84F3-C643700ACDE5}"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FB74A6-2A60-4424-B91D-79640531F6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622300"/>
            <a:ext cx="9051925" cy="2590800"/>
          </a:xfrm>
          <a:prstGeom prst="rect">
            <a:avLst/>
          </a:prstGeom>
          <a:noFill/>
          <a:ln w="9525">
            <a:noFill/>
            <a:miter lim="800000"/>
            <a:headEnd/>
            <a:tailEnd/>
          </a:ln>
        </p:spPr>
        <p:txBody>
          <a:bodyPr vert="horz" wrap="square" lIns="146304" tIns="73152" rIns="146304" bIns="7315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3627438"/>
            <a:ext cx="9051925" cy="10258425"/>
          </a:xfrm>
          <a:prstGeom prst="rect">
            <a:avLst/>
          </a:prstGeom>
          <a:noFill/>
          <a:ln w="9525">
            <a:noFill/>
            <a:miter lim="800000"/>
            <a:headEnd/>
            <a:tailEnd/>
          </a:ln>
        </p:spPr>
        <p:txBody>
          <a:bodyPr vert="horz" wrap="square" lIns="146304" tIns="73152" rIns="146304" bIns="731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14408150"/>
            <a:ext cx="2346325" cy="827088"/>
          </a:xfrm>
          <a:prstGeom prst="rect">
            <a:avLst/>
          </a:prstGeom>
        </p:spPr>
        <p:txBody>
          <a:bodyPr vert="horz" lIns="146304" tIns="73152" rIns="146304" bIns="73152" rtlCol="0" anchor="ctr"/>
          <a:lstStyle>
            <a:lvl1pPr algn="l" defTabSz="1463040" fontAlgn="auto">
              <a:spcBef>
                <a:spcPts val="0"/>
              </a:spcBef>
              <a:spcAft>
                <a:spcPts val="0"/>
              </a:spcAft>
              <a:defRPr sz="1900">
                <a:solidFill>
                  <a:schemeClr val="tx1">
                    <a:tint val="75000"/>
                  </a:schemeClr>
                </a:solidFill>
                <a:latin typeface="+mn-lt"/>
              </a:defRPr>
            </a:lvl1pPr>
          </a:lstStyle>
          <a:p>
            <a:pPr>
              <a:defRPr/>
            </a:pPr>
            <a:fld id="{5960DF99-B408-4685-8815-B6C62098F1A1}" type="datetimeFigureOut">
              <a:rPr lang="en-US"/>
              <a:pPr>
                <a:defRPr/>
              </a:pPr>
              <a:t>3/12/2014</a:t>
            </a:fld>
            <a:endParaRPr lang="en-US"/>
          </a:p>
        </p:txBody>
      </p:sp>
      <p:sp>
        <p:nvSpPr>
          <p:cNvPr id="5" name="Footer Placeholder 4"/>
          <p:cNvSpPr>
            <a:spLocks noGrp="1"/>
          </p:cNvSpPr>
          <p:nvPr>
            <p:ph type="ftr" sz="quarter" idx="3"/>
          </p:nvPr>
        </p:nvSpPr>
        <p:spPr>
          <a:xfrm>
            <a:off x="3436938" y="14408150"/>
            <a:ext cx="3184525" cy="827088"/>
          </a:xfrm>
          <a:prstGeom prst="rect">
            <a:avLst/>
          </a:prstGeom>
        </p:spPr>
        <p:txBody>
          <a:bodyPr vert="horz" lIns="146304" tIns="73152" rIns="146304" bIns="73152" rtlCol="0" anchor="ctr"/>
          <a:lstStyle>
            <a:lvl1pPr algn="ctr" defTabSz="1463040" fontAlgn="auto">
              <a:spcBef>
                <a:spcPts val="0"/>
              </a:spcBef>
              <a:spcAft>
                <a:spcPts val="0"/>
              </a:spcAft>
              <a:defRPr sz="1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208838" y="14408150"/>
            <a:ext cx="2346325" cy="827088"/>
          </a:xfrm>
          <a:prstGeom prst="rect">
            <a:avLst/>
          </a:prstGeom>
        </p:spPr>
        <p:txBody>
          <a:bodyPr vert="horz" lIns="146304" tIns="73152" rIns="146304" bIns="73152" rtlCol="0" anchor="ctr"/>
          <a:lstStyle>
            <a:lvl1pPr algn="r" defTabSz="1463040" fontAlgn="auto">
              <a:spcBef>
                <a:spcPts val="0"/>
              </a:spcBef>
              <a:spcAft>
                <a:spcPts val="0"/>
              </a:spcAft>
              <a:defRPr sz="1900">
                <a:solidFill>
                  <a:schemeClr val="tx1">
                    <a:tint val="75000"/>
                  </a:schemeClr>
                </a:solidFill>
                <a:latin typeface="+mn-lt"/>
              </a:defRPr>
            </a:lvl1pPr>
          </a:lstStyle>
          <a:p>
            <a:pPr>
              <a:defRPr/>
            </a:pPr>
            <a:fld id="{8F98AC78-0AA1-4DB6-8E89-F3401EA3A7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8" rtl="0" eaLnBrk="0" fontAlgn="base" hangingPunct="0">
        <a:spcBef>
          <a:spcPct val="0"/>
        </a:spcBef>
        <a:spcAft>
          <a:spcPct val="0"/>
        </a:spcAft>
        <a:defRPr sz="7000" kern="1200">
          <a:solidFill>
            <a:schemeClr val="tx1"/>
          </a:solidFill>
          <a:latin typeface="+mj-lt"/>
          <a:ea typeface="+mj-ea"/>
          <a:cs typeface="+mj-cs"/>
        </a:defRPr>
      </a:lvl1pPr>
      <a:lvl2pPr algn="ctr" defTabSz="1462088" rtl="0" eaLnBrk="0" fontAlgn="base" hangingPunct="0">
        <a:spcBef>
          <a:spcPct val="0"/>
        </a:spcBef>
        <a:spcAft>
          <a:spcPct val="0"/>
        </a:spcAft>
        <a:defRPr sz="7000">
          <a:solidFill>
            <a:schemeClr val="tx1"/>
          </a:solidFill>
          <a:latin typeface="Calibri" pitchFamily="34" charset="0"/>
        </a:defRPr>
      </a:lvl2pPr>
      <a:lvl3pPr algn="ctr" defTabSz="1462088" rtl="0" eaLnBrk="0" fontAlgn="base" hangingPunct="0">
        <a:spcBef>
          <a:spcPct val="0"/>
        </a:spcBef>
        <a:spcAft>
          <a:spcPct val="0"/>
        </a:spcAft>
        <a:defRPr sz="7000">
          <a:solidFill>
            <a:schemeClr val="tx1"/>
          </a:solidFill>
          <a:latin typeface="Calibri" pitchFamily="34" charset="0"/>
        </a:defRPr>
      </a:lvl3pPr>
      <a:lvl4pPr algn="ctr" defTabSz="1462088" rtl="0" eaLnBrk="0" fontAlgn="base" hangingPunct="0">
        <a:spcBef>
          <a:spcPct val="0"/>
        </a:spcBef>
        <a:spcAft>
          <a:spcPct val="0"/>
        </a:spcAft>
        <a:defRPr sz="7000">
          <a:solidFill>
            <a:schemeClr val="tx1"/>
          </a:solidFill>
          <a:latin typeface="Calibri" pitchFamily="34" charset="0"/>
        </a:defRPr>
      </a:lvl4pPr>
      <a:lvl5pPr algn="ctr" defTabSz="1462088"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p:titleStyle>
    <p:bodyStyle>
      <a:lvl1pPr marL="547688" indent="-547688" algn="l" defTabSz="1462088" rtl="0" eaLnBrk="0" fontAlgn="base" hangingPunct="0">
        <a:spcBef>
          <a:spcPct val="20000"/>
        </a:spcBef>
        <a:spcAft>
          <a:spcPct val="0"/>
        </a:spcAft>
        <a:buFont typeface="Arial" charset="0"/>
        <a:buChar char="•"/>
        <a:defRPr sz="5100" kern="1200">
          <a:solidFill>
            <a:schemeClr val="tx1"/>
          </a:solidFill>
          <a:latin typeface="+mn-lt"/>
          <a:ea typeface="+mn-ea"/>
          <a:cs typeface="+mn-cs"/>
        </a:defRPr>
      </a:lvl1pPr>
      <a:lvl2pPr marL="1187450" indent="-457200" algn="l" defTabSz="1462088" rtl="0" eaLnBrk="0" fontAlgn="base" hangingPunct="0">
        <a:spcBef>
          <a:spcPct val="20000"/>
        </a:spcBef>
        <a:spcAft>
          <a:spcPct val="0"/>
        </a:spcAft>
        <a:buFont typeface="Arial" charset="0"/>
        <a:buChar char="–"/>
        <a:defRPr sz="4500" kern="1200">
          <a:solidFill>
            <a:schemeClr val="tx1"/>
          </a:solidFill>
          <a:latin typeface="+mn-lt"/>
          <a:ea typeface="+mn-ea"/>
          <a:cs typeface="+mn-cs"/>
        </a:defRPr>
      </a:lvl2pPr>
      <a:lvl3pPr marL="1828800" indent="-365125" algn="l" defTabSz="1462088"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59050" indent="-365125" algn="l" defTabSz="14620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290888" indent="-365125" algn="l" defTabSz="14620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http://www.selfenhancement.org/wp-content/uploads/2013/02/logo-sei-footer.png"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a:picLocks noGrp="1" noChangeAspect="1" noChangeArrowheads="1"/>
          </p:cNvPicPr>
          <p:nvPr>
            <p:ph idx="1"/>
          </p:nvPr>
        </p:nvPicPr>
        <p:blipFill>
          <a:blip r:embed="rId2" cstate="print"/>
          <a:srcRect l="29524" t="66000" r="30476" b="22571"/>
          <a:stretch>
            <a:fillRect/>
          </a:stretch>
        </p:blipFill>
        <p:spPr bwMode="auto">
          <a:xfrm>
            <a:off x="2057400" y="3581400"/>
            <a:ext cx="6400800" cy="114304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29970" t="30191" r="29555" b="56094"/>
          <a:stretch>
            <a:fillRect/>
          </a:stretch>
        </p:blipFill>
        <p:spPr bwMode="auto">
          <a:xfrm>
            <a:off x="3048000" y="838200"/>
            <a:ext cx="6553200" cy="1295400"/>
          </a:xfrm>
          <a:prstGeom prst="rect">
            <a:avLst/>
          </a:prstGeom>
          <a:noFill/>
          <a:ln w="9525">
            <a:noFill/>
            <a:miter lim="800000"/>
            <a:headEnd/>
            <a:tailEnd/>
          </a:ln>
        </p:spPr>
      </p:pic>
      <p:pic>
        <p:nvPicPr>
          <p:cNvPr id="2051" name="Picture 5" descr="LGHLogo copy.tif"/>
          <p:cNvPicPr>
            <a:picLocks noChangeAspect="1"/>
          </p:cNvPicPr>
          <p:nvPr/>
        </p:nvPicPr>
        <p:blipFill>
          <a:blip r:embed="rId4" cstate="print"/>
          <a:srcRect/>
          <a:stretch>
            <a:fillRect/>
          </a:stretch>
        </p:blipFill>
        <p:spPr bwMode="auto">
          <a:xfrm>
            <a:off x="266700" y="381000"/>
            <a:ext cx="2665413" cy="1738313"/>
          </a:xfrm>
          <a:prstGeom prst="rect">
            <a:avLst/>
          </a:prstGeom>
          <a:noFill/>
          <a:ln w="9525">
            <a:noFill/>
            <a:miter lim="800000"/>
            <a:headEnd/>
            <a:tailEnd/>
          </a:ln>
        </p:spPr>
      </p:pic>
      <p:sp>
        <p:nvSpPr>
          <p:cNvPr id="36" name="Rectangle 35"/>
          <p:cNvSpPr/>
          <p:nvPr/>
        </p:nvSpPr>
        <p:spPr>
          <a:xfrm>
            <a:off x="679450" y="4953000"/>
            <a:ext cx="8736013" cy="849313"/>
          </a:xfrm>
          <a:prstGeom prst="rect">
            <a:avLst/>
          </a:prstGeom>
        </p:spPr>
        <p:txBody>
          <a:bodyPr lIns="109838" tIns="54919" rIns="109838" bIns="54919">
            <a:spAutoFit/>
          </a:bodyPr>
          <a:lstStyle/>
          <a:p>
            <a:pPr algn="ctr" defTabSz="1463040" fontAlgn="auto">
              <a:spcBef>
                <a:spcPts val="0"/>
              </a:spcBef>
              <a:spcAft>
                <a:spcPts val="0"/>
              </a:spcAft>
              <a:defRPr/>
            </a:pPr>
            <a:r>
              <a:rPr lang="en-US" sz="2400" b="1" dirty="0" smtClean="0">
                <a:solidFill>
                  <a:schemeClr val="accent2">
                    <a:lumMod val="75000"/>
                  </a:schemeClr>
                </a:solidFill>
                <a:latin typeface="+mn-lt"/>
              </a:rPr>
              <a:t>13% </a:t>
            </a:r>
            <a:r>
              <a:rPr lang="en-US" sz="2400" b="1" dirty="0">
                <a:solidFill>
                  <a:schemeClr val="accent2">
                    <a:lumMod val="75000"/>
                  </a:schemeClr>
                </a:solidFill>
                <a:latin typeface="+mn-lt"/>
              </a:rPr>
              <a:t>of students said they had “no idea” about how healthy their blood pressure may be!</a:t>
            </a:r>
          </a:p>
        </p:txBody>
      </p:sp>
      <p:sp>
        <p:nvSpPr>
          <p:cNvPr id="2053" name="TextBox 48"/>
          <p:cNvSpPr txBox="1">
            <a:spLocks noChangeArrowheads="1"/>
          </p:cNvSpPr>
          <p:nvPr/>
        </p:nvSpPr>
        <p:spPr bwMode="auto">
          <a:xfrm>
            <a:off x="381000" y="2289175"/>
            <a:ext cx="9372600" cy="987425"/>
          </a:xfrm>
          <a:prstGeom prst="rect">
            <a:avLst/>
          </a:prstGeom>
          <a:noFill/>
          <a:ln w="9525">
            <a:noFill/>
            <a:miter lim="800000"/>
            <a:headEnd/>
            <a:tailEnd/>
          </a:ln>
        </p:spPr>
        <p:txBody>
          <a:bodyPr lIns="109838" tIns="54919" rIns="109838" bIns="54919">
            <a:spAutoFit/>
          </a:bodyPr>
          <a:lstStyle/>
          <a:p>
            <a:pPr algn="ctr"/>
            <a:r>
              <a:rPr lang="en-US" sz="1900" b="1" dirty="0" smtClean="0">
                <a:latin typeface="Calibri" pitchFamily="34" charset="0"/>
              </a:rPr>
              <a:t>Let’s Get Healthy! visited Self Enhancement, Inc. on December 5</a:t>
            </a:r>
            <a:r>
              <a:rPr lang="en-US" sz="1900" b="1" baseline="30000" dirty="0" smtClean="0">
                <a:latin typeface="Calibri" pitchFamily="34" charset="0"/>
              </a:rPr>
              <a:t>th</a:t>
            </a:r>
            <a:r>
              <a:rPr lang="en-US" sz="1900" b="1" dirty="0" smtClean="0">
                <a:latin typeface="Calibri" pitchFamily="34" charset="0"/>
              </a:rPr>
              <a:t>, 2013 and collected research data from 278 SEI students and community members.  </a:t>
            </a:r>
          </a:p>
          <a:p>
            <a:pPr algn="ctr"/>
            <a:r>
              <a:rPr lang="en-US" sz="1900" b="1" dirty="0" smtClean="0">
                <a:latin typeface="Calibri" pitchFamily="34" charset="0"/>
              </a:rPr>
              <a:t>126 </a:t>
            </a:r>
            <a:r>
              <a:rPr lang="en-US" sz="1900" b="1" dirty="0">
                <a:latin typeface="Calibri" pitchFamily="34" charset="0"/>
              </a:rPr>
              <a:t>students completed the blood pressure station and their results are shown below.</a:t>
            </a:r>
          </a:p>
        </p:txBody>
      </p:sp>
      <p:sp>
        <p:nvSpPr>
          <p:cNvPr id="2054" name="TextBox 23"/>
          <p:cNvSpPr txBox="1">
            <a:spLocks noChangeArrowheads="1"/>
          </p:cNvSpPr>
          <p:nvPr/>
        </p:nvSpPr>
        <p:spPr bwMode="auto">
          <a:xfrm>
            <a:off x="4038600" y="420469"/>
            <a:ext cx="4724400" cy="646331"/>
          </a:xfrm>
          <a:prstGeom prst="rect">
            <a:avLst/>
          </a:prstGeom>
          <a:noFill/>
          <a:ln w="9525">
            <a:noFill/>
            <a:miter lim="800000"/>
            <a:headEnd/>
            <a:tailEnd/>
          </a:ln>
        </p:spPr>
        <p:txBody>
          <a:bodyPr wrap="square">
            <a:spAutoFit/>
          </a:bodyPr>
          <a:lstStyle/>
          <a:p>
            <a:r>
              <a:rPr lang="en-US" sz="3600" b="1" dirty="0" smtClean="0">
                <a:latin typeface="Calibri" pitchFamily="34" charset="0"/>
              </a:rPr>
              <a:t>Self Enhancement, Inc.</a:t>
            </a:r>
            <a:endParaRPr lang="en-US" sz="3600" b="1" dirty="0">
              <a:latin typeface="Calibri" pitchFamily="34" charset="0"/>
            </a:endParaRPr>
          </a:p>
        </p:txBody>
      </p:sp>
      <p:sp>
        <p:nvSpPr>
          <p:cNvPr id="2055" name="TextBox 61"/>
          <p:cNvSpPr txBox="1">
            <a:spLocks noChangeArrowheads="1"/>
          </p:cNvSpPr>
          <p:nvPr/>
        </p:nvSpPr>
        <p:spPr bwMode="auto">
          <a:xfrm>
            <a:off x="685800" y="14935200"/>
            <a:ext cx="9067800" cy="369888"/>
          </a:xfrm>
          <a:prstGeom prst="rect">
            <a:avLst/>
          </a:prstGeom>
          <a:noFill/>
          <a:ln w="9525">
            <a:noFill/>
            <a:miter lim="800000"/>
            <a:headEnd/>
            <a:tailEnd/>
          </a:ln>
        </p:spPr>
        <p:txBody>
          <a:bodyPr>
            <a:spAutoFit/>
          </a:bodyPr>
          <a:lstStyle/>
          <a:p>
            <a:r>
              <a:rPr lang="en-US" sz="1800" dirty="0">
                <a:latin typeface="Calibri" pitchFamily="34" charset="0"/>
              </a:rPr>
              <a:t>To see more results from your school and others, please visit: </a:t>
            </a:r>
            <a:r>
              <a:rPr lang="en-US" sz="1800" b="1" dirty="0">
                <a:latin typeface="Calibri" pitchFamily="34" charset="0"/>
              </a:rPr>
              <a:t>http://www.letsgethealthy.org</a:t>
            </a:r>
          </a:p>
        </p:txBody>
      </p:sp>
      <p:sp>
        <p:nvSpPr>
          <p:cNvPr id="2056" name="Rectangle 60"/>
          <p:cNvSpPr>
            <a:spLocks noChangeArrowheads="1"/>
          </p:cNvSpPr>
          <p:nvPr/>
        </p:nvSpPr>
        <p:spPr bwMode="auto">
          <a:xfrm>
            <a:off x="1689100" y="12834938"/>
            <a:ext cx="3122613" cy="1033462"/>
          </a:xfrm>
          <a:prstGeom prst="rect">
            <a:avLst/>
          </a:prstGeom>
          <a:noFill/>
          <a:ln w="19050">
            <a:solidFill>
              <a:schemeClr val="tx1"/>
            </a:solidFill>
            <a:miter lim="800000"/>
            <a:headEnd/>
            <a:tailEnd/>
          </a:ln>
        </p:spPr>
        <p:txBody>
          <a:bodyPr lIns="109838" tIns="54919" rIns="109838" bIns="54919">
            <a:spAutoFit/>
          </a:bodyPr>
          <a:lstStyle/>
          <a:p>
            <a:pPr algn="ctr"/>
            <a:r>
              <a:rPr lang="en-US" sz="2400" dirty="0" smtClean="0">
                <a:solidFill>
                  <a:schemeClr val="tx2"/>
                </a:solidFill>
                <a:latin typeface="Calibri" pitchFamily="34" charset="0"/>
              </a:rPr>
              <a:t>Nine</a:t>
            </a:r>
            <a:r>
              <a:rPr lang="en-US" sz="2400" dirty="0" smtClean="0">
                <a:latin typeface="Calibri" pitchFamily="34" charset="0"/>
              </a:rPr>
              <a:t> </a:t>
            </a:r>
            <a:r>
              <a:rPr lang="en-US" sz="1800" dirty="0">
                <a:latin typeface="Calibri" pitchFamily="34" charset="0"/>
              </a:rPr>
              <a:t>out </a:t>
            </a:r>
            <a:r>
              <a:rPr lang="en-US" sz="1800">
                <a:latin typeface="Calibri" pitchFamily="34" charset="0"/>
              </a:rPr>
              <a:t>of </a:t>
            </a:r>
            <a:r>
              <a:rPr lang="en-US" sz="2400" smtClean="0">
                <a:solidFill>
                  <a:schemeClr val="tx2"/>
                </a:solidFill>
                <a:latin typeface="Calibri" pitchFamily="34" charset="0"/>
              </a:rPr>
              <a:t>ten </a:t>
            </a:r>
            <a:r>
              <a:rPr lang="en-US" sz="1800">
                <a:latin typeface="Calibri" pitchFamily="34" charset="0"/>
              </a:rPr>
              <a:t>students </a:t>
            </a:r>
            <a:r>
              <a:rPr lang="en-US" sz="1800" smtClean="0">
                <a:latin typeface="Calibri" pitchFamily="34" charset="0"/>
              </a:rPr>
              <a:t>(92%) </a:t>
            </a:r>
            <a:r>
              <a:rPr lang="en-US" sz="1800" dirty="0">
                <a:latin typeface="Calibri" pitchFamily="34" charset="0"/>
              </a:rPr>
              <a:t>said they think about their health at least some days.</a:t>
            </a:r>
          </a:p>
        </p:txBody>
      </p:sp>
      <p:sp>
        <p:nvSpPr>
          <p:cNvPr id="77" name="TextBox 76"/>
          <p:cNvSpPr txBox="1"/>
          <p:nvPr/>
        </p:nvSpPr>
        <p:spPr>
          <a:xfrm>
            <a:off x="266615" y="10397967"/>
            <a:ext cx="4706362" cy="830997"/>
          </a:xfrm>
          <a:prstGeom prst="rect">
            <a:avLst/>
          </a:prstGeom>
          <a:solidFill>
            <a:srgbClr val="00B0F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defTabSz="1463040" fontAlgn="auto">
              <a:spcBef>
                <a:spcPts val="0"/>
              </a:spcBef>
              <a:spcAft>
                <a:spcPts val="0"/>
              </a:spcAft>
              <a:defRPr/>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Recommended Blood Pressure for Middle School Students</a:t>
            </a:r>
          </a:p>
        </p:txBody>
      </p:sp>
      <p:sp>
        <p:nvSpPr>
          <p:cNvPr id="2058" name="TextBox 77"/>
          <p:cNvSpPr txBox="1">
            <a:spLocks noChangeArrowheads="1"/>
          </p:cNvSpPr>
          <p:nvPr/>
        </p:nvSpPr>
        <p:spPr bwMode="auto">
          <a:xfrm>
            <a:off x="982663" y="11276013"/>
            <a:ext cx="3221037" cy="646112"/>
          </a:xfrm>
          <a:prstGeom prst="rect">
            <a:avLst/>
          </a:prstGeom>
          <a:noFill/>
          <a:ln w="9525">
            <a:noFill/>
            <a:miter lim="800000"/>
            <a:headEnd/>
            <a:tailEnd/>
          </a:ln>
        </p:spPr>
        <p:txBody>
          <a:bodyPr>
            <a:spAutoFit/>
          </a:bodyPr>
          <a:lstStyle/>
          <a:p>
            <a:r>
              <a:rPr lang="en-US" sz="1800" b="1" dirty="0">
                <a:latin typeface="Calibri" pitchFamily="34" charset="0"/>
              </a:rPr>
              <a:t>Systolic	Below 117 - 120</a:t>
            </a:r>
          </a:p>
          <a:p>
            <a:r>
              <a:rPr lang="en-US" sz="1800" b="1" dirty="0">
                <a:latin typeface="Calibri" pitchFamily="34" charset="0"/>
              </a:rPr>
              <a:t>Diastolic	Below 75 - 80</a:t>
            </a:r>
          </a:p>
        </p:txBody>
      </p:sp>
      <p:grpSp>
        <p:nvGrpSpPr>
          <p:cNvPr id="2059" name="Group 6"/>
          <p:cNvGrpSpPr>
            <a:grpSpLocks/>
          </p:cNvGrpSpPr>
          <p:nvPr/>
        </p:nvGrpSpPr>
        <p:grpSpPr bwMode="auto">
          <a:xfrm>
            <a:off x="5181600" y="10439400"/>
            <a:ext cx="4446588" cy="3460750"/>
            <a:chOff x="5154978" y="10582626"/>
            <a:chExt cx="4446221" cy="3460684"/>
          </a:xfrm>
        </p:grpSpPr>
        <p:sp>
          <p:nvSpPr>
            <p:cNvPr id="65" name="Rectangle 64"/>
            <p:cNvSpPr/>
            <p:nvPr/>
          </p:nvSpPr>
          <p:spPr>
            <a:xfrm>
              <a:off x="5245459" y="10611200"/>
              <a:ext cx="4233513" cy="3432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pic>
          <p:nvPicPr>
            <p:cNvPr id="2085" name="Picture 68" descr="Systolic blood pressure.png"/>
            <p:cNvPicPr>
              <a:picLocks noChangeAspect="1"/>
            </p:cNvPicPr>
            <p:nvPr/>
          </p:nvPicPr>
          <p:blipFill>
            <a:blip r:embed="rId5" cstate="print"/>
            <a:srcRect/>
            <a:stretch>
              <a:fillRect/>
            </a:stretch>
          </p:blipFill>
          <p:spPr bwMode="auto">
            <a:xfrm>
              <a:off x="5494396" y="11241224"/>
              <a:ext cx="950653" cy="1251715"/>
            </a:xfrm>
            <a:prstGeom prst="rect">
              <a:avLst/>
            </a:prstGeom>
            <a:noFill/>
            <a:ln w="9525">
              <a:noFill/>
              <a:miter lim="800000"/>
              <a:headEnd/>
              <a:tailEnd/>
            </a:ln>
          </p:spPr>
        </p:pic>
        <p:pic>
          <p:nvPicPr>
            <p:cNvPr id="2086" name="Picture 69" descr="Diastolic blood pressure.png"/>
            <p:cNvPicPr>
              <a:picLocks noChangeAspect="1"/>
            </p:cNvPicPr>
            <p:nvPr/>
          </p:nvPicPr>
          <p:blipFill>
            <a:blip r:embed="rId6" cstate="print"/>
            <a:srcRect/>
            <a:stretch>
              <a:fillRect/>
            </a:stretch>
          </p:blipFill>
          <p:spPr bwMode="auto">
            <a:xfrm>
              <a:off x="5494396" y="12686474"/>
              <a:ext cx="950653" cy="1251715"/>
            </a:xfrm>
            <a:prstGeom prst="rect">
              <a:avLst/>
            </a:prstGeom>
            <a:noFill/>
            <a:ln w="9525">
              <a:noFill/>
              <a:miter lim="800000"/>
              <a:headEnd/>
              <a:tailEnd/>
            </a:ln>
          </p:spPr>
        </p:pic>
        <p:sp>
          <p:nvSpPr>
            <p:cNvPr id="71" name="TextBox 70"/>
            <p:cNvSpPr txBox="1"/>
            <p:nvPr/>
          </p:nvSpPr>
          <p:spPr>
            <a:xfrm>
              <a:off x="5154978" y="10582626"/>
              <a:ext cx="4446221" cy="461665"/>
            </a:xfrm>
            <a:prstGeom prst="rect">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defTabSz="1463040" fontAlgn="auto">
                <a:spcBef>
                  <a:spcPts val="0"/>
                </a:spcBef>
                <a:spcAft>
                  <a:spcPts val="0"/>
                </a:spcAft>
                <a:defRPr/>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 do those numbers mean?</a:t>
              </a:r>
            </a:p>
          </p:txBody>
        </p:sp>
        <p:sp>
          <p:nvSpPr>
            <p:cNvPr id="2088" name="TextBox 72"/>
            <p:cNvSpPr txBox="1">
              <a:spLocks noChangeArrowheads="1"/>
            </p:cNvSpPr>
            <p:nvPr/>
          </p:nvSpPr>
          <p:spPr bwMode="auto">
            <a:xfrm>
              <a:off x="6490422" y="11077772"/>
              <a:ext cx="2490065" cy="577670"/>
            </a:xfrm>
            <a:prstGeom prst="rect">
              <a:avLst/>
            </a:prstGeom>
            <a:noFill/>
            <a:ln w="9525">
              <a:noFill/>
              <a:miter lim="800000"/>
              <a:headEnd/>
              <a:tailEnd/>
            </a:ln>
          </p:spPr>
          <p:txBody>
            <a:bodyPr>
              <a:spAutoFit/>
            </a:bodyPr>
            <a:lstStyle/>
            <a:p>
              <a:r>
                <a:rPr lang="en-US">
                  <a:latin typeface="Calibri" pitchFamily="34" charset="0"/>
                </a:rPr>
                <a:t>Systolic</a:t>
              </a:r>
            </a:p>
          </p:txBody>
        </p:sp>
        <p:sp>
          <p:nvSpPr>
            <p:cNvPr id="2089" name="TextBox 74"/>
            <p:cNvSpPr txBox="1">
              <a:spLocks noChangeArrowheads="1"/>
            </p:cNvSpPr>
            <p:nvPr/>
          </p:nvSpPr>
          <p:spPr bwMode="auto">
            <a:xfrm>
              <a:off x="6490422" y="12548843"/>
              <a:ext cx="1660044" cy="577670"/>
            </a:xfrm>
            <a:prstGeom prst="rect">
              <a:avLst/>
            </a:prstGeom>
            <a:noFill/>
            <a:ln w="9525">
              <a:noFill/>
              <a:miter lim="800000"/>
              <a:headEnd/>
              <a:tailEnd/>
            </a:ln>
          </p:spPr>
          <p:txBody>
            <a:bodyPr>
              <a:spAutoFit/>
            </a:bodyPr>
            <a:lstStyle/>
            <a:p>
              <a:r>
                <a:rPr lang="en-US">
                  <a:latin typeface="Calibri" pitchFamily="34" charset="0"/>
                </a:rPr>
                <a:t>Diastolic</a:t>
              </a:r>
            </a:p>
          </p:txBody>
        </p:sp>
        <p:sp>
          <p:nvSpPr>
            <p:cNvPr id="2090" name="Rectangle 78"/>
            <p:cNvSpPr>
              <a:spLocks noChangeArrowheads="1"/>
            </p:cNvSpPr>
            <p:nvPr/>
          </p:nvSpPr>
          <p:spPr bwMode="auto">
            <a:xfrm>
              <a:off x="6490422" y="12944826"/>
              <a:ext cx="2926360" cy="1000049"/>
            </a:xfrm>
            <a:prstGeom prst="rect">
              <a:avLst/>
            </a:prstGeom>
            <a:noFill/>
            <a:ln w="9525">
              <a:noFill/>
              <a:miter lim="800000"/>
              <a:headEnd/>
              <a:tailEnd/>
            </a:ln>
          </p:spPr>
          <p:txBody>
            <a:bodyPr>
              <a:spAutoFit/>
            </a:bodyPr>
            <a:lstStyle/>
            <a:p>
              <a:r>
                <a:rPr lang="en-US" sz="1200">
                  <a:latin typeface="Calibri" pitchFamily="34" charset="0"/>
                </a:rPr>
                <a:t>The bottom number, which is also the lower of the two numbers, measures the pressure in the arteries between heartbeats (when the heart muscle is resting between beats and refilling with blood).</a:t>
              </a:r>
            </a:p>
          </p:txBody>
        </p:sp>
        <p:sp>
          <p:nvSpPr>
            <p:cNvPr id="2091" name="Rectangle 80"/>
            <p:cNvSpPr>
              <a:spLocks noChangeArrowheads="1"/>
            </p:cNvSpPr>
            <p:nvPr/>
          </p:nvSpPr>
          <p:spPr bwMode="auto">
            <a:xfrm>
              <a:off x="6490422" y="11548163"/>
              <a:ext cx="2926360" cy="1015663"/>
            </a:xfrm>
            <a:prstGeom prst="rect">
              <a:avLst/>
            </a:prstGeom>
            <a:noFill/>
            <a:ln w="9525">
              <a:noFill/>
              <a:miter lim="800000"/>
              <a:headEnd/>
              <a:tailEnd/>
            </a:ln>
          </p:spPr>
          <p:txBody>
            <a:bodyPr>
              <a:spAutoFit/>
            </a:bodyPr>
            <a:lstStyle/>
            <a:p>
              <a:r>
                <a:rPr lang="en-US" sz="1200">
                  <a:latin typeface="Calibri" pitchFamily="34" charset="0"/>
                </a:rPr>
                <a:t>The top number, which is also the higher of the two numbers, measures the pressure in the arteries when the heart beats (when the heart muscle contracts).  Systolic is a risk factor for heart disease and stroke.</a:t>
              </a:r>
            </a:p>
          </p:txBody>
        </p:sp>
      </p:grpSp>
      <p:pic>
        <p:nvPicPr>
          <p:cNvPr id="2060" name="Picture 81" descr="blood-pressure.gif"/>
          <p:cNvPicPr>
            <a:picLocks noChangeAspect="1"/>
          </p:cNvPicPr>
          <p:nvPr/>
        </p:nvPicPr>
        <p:blipFill>
          <a:blip r:embed="rId7" cstate="print"/>
          <a:srcRect/>
          <a:stretch>
            <a:fillRect/>
          </a:stretch>
        </p:blipFill>
        <p:spPr bwMode="auto">
          <a:xfrm>
            <a:off x="690563" y="6030913"/>
            <a:ext cx="3352800" cy="2149475"/>
          </a:xfrm>
          <a:prstGeom prst="rect">
            <a:avLst/>
          </a:prstGeom>
          <a:noFill/>
          <a:ln w="9525">
            <a:noFill/>
            <a:miter lim="800000"/>
            <a:headEnd/>
            <a:tailEnd/>
          </a:ln>
        </p:spPr>
      </p:pic>
      <p:sp>
        <p:nvSpPr>
          <p:cNvPr id="2061" name="Rectangle 90"/>
          <p:cNvSpPr>
            <a:spLocks noChangeArrowheads="1"/>
          </p:cNvSpPr>
          <p:nvPr/>
        </p:nvSpPr>
        <p:spPr bwMode="auto">
          <a:xfrm>
            <a:off x="4360863" y="6627813"/>
            <a:ext cx="4810125" cy="1477962"/>
          </a:xfrm>
          <a:prstGeom prst="rect">
            <a:avLst/>
          </a:prstGeom>
          <a:noFill/>
          <a:ln w="9525">
            <a:noFill/>
            <a:miter lim="800000"/>
            <a:headEnd/>
            <a:tailEnd/>
          </a:ln>
        </p:spPr>
        <p:txBody>
          <a:bodyPr>
            <a:spAutoFit/>
          </a:bodyPr>
          <a:lstStyle/>
          <a:p>
            <a:pPr algn="ctr"/>
            <a:r>
              <a:rPr lang="en-US" sz="1800" dirty="0">
                <a:latin typeface="Calibri" pitchFamily="34" charset="0"/>
              </a:rPr>
              <a:t>Blood pressure is a measurement of how hard your heart is working to pump blood through your body.  Circulating blood provides your organs and tissues  with oxygen and nutrients needed to keep you alive.  </a:t>
            </a:r>
          </a:p>
        </p:txBody>
      </p:sp>
      <p:sp>
        <p:nvSpPr>
          <p:cNvPr id="92" name="TextBox 91"/>
          <p:cNvSpPr txBox="1"/>
          <p:nvPr/>
        </p:nvSpPr>
        <p:spPr>
          <a:xfrm>
            <a:off x="4452677" y="6019800"/>
            <a:ext cx="4591392" cy="461665"/>
          </a:xfrm>
          <a:prstGeom prst="rect">
            <a:avLst/>
          </a:prstGeom>
          <a:solidFill>
            <a:schemeClr val="accent4"/>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defTabSz="1463040" fontAlgn="auto">
              <a:spcBef>
                <a:spcPts val="0"/>
              </a:spcBef>
              <a:spcAft>
                <a:spcPts val="0"/>
              </a:spcAft>
              <a:defRPr/>
            </a:pP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 is blood pressure?</a:t>
            </a:r>
          </a:p>
        </p:txBody>
      </p:sp>
      <p:sp>
        <p:nvSpPr>
          <p:cNvPr id="107" name="TextBox 106"/>
          <p:cNvSpPr txBox="1"/>
          <p:nvPr/>
        </p:nvSpPr>
        <p:spPr>
          <a:xfrm>
            <a:off x="838200" y="11811000"/>
            <a:ext cx="3429000" cy="923925"/>
          </a:xfrm>
          <a:prstGeom prst="rect">
            <a:avLst/>
          </a:prstGeom>
          <a:noFill/>
        </p:spPr>
        <p:txBody>
          <a:bodyPr>
            <a:spAutoFit/>
          </a:bodyPr>
          <a:lstStyle/>
          <a:p>
            <a:pPr algn="ctr" defTabSz="1463040" fontAlgn="auto">
              <a:spcBef>
                <a:spcPts val="0"/>
              </a:spcBef>
              <a:spcAft>
                <a:spcPts val="0"/>
              </a:spcAft>
              <a:defRPr/>
            </a:pPr>
            <a:r>
              <a:rPr lang="en-US" sz="1800" b="1" dirty="0">
                <a:solidFill>
                  <a:schemeClr val="accent2">
                    <a:lumMod val="75000"/>
                  </a:schemeClr>
                </a:solidFill>
                <a:latin typeface="+mn-lt"/>
              </a:rPr>
              <a:t>Average Blood Pressure for</a:t>
            </a:r>
          </a:p>
          <a:p>
            <a:pPr algn="ctr" defTabSz="1463040" fontAlgn="auto">
              <a:spcBef>
                <a:spcPts val="0"/>
              </a:spcBef>
              <a:spcAft>
                <a:spcPts val="0"/>
              </a:spcAft>
              <a:defRPr/>
            </a:pPr>
            <a:r>
              <a:rPr lang="en-US" sz="1800" b="1" dirty="0" smtClean="0">
                <a:latin typeface="Calibri" pitchFamily="34" charset="0"/>
              </a:rPr>
              <a:t>SEI </a:t>
            </a:r>
            <a:r>
              <a:rPr lang="en-US" sz="1800" b="1" dirty="0">
                <a:latin typeface="Calibri" pitchFamily="34" charset="0"/>
              </a:rPr>
              <a:t>Students:</a:t>
            </a:r>
          </a:p>
          <a:p>
            <a:pPr algn="ctr" defTabSz="1463040" fontAlgn="auto">
              <a:spcBef>
                <a:spcPts val="0"/>
              </a:spcBef>
              <a:spcAft>
                <a:spcPts val="0"/>
              </a:spcAft>
              <a:defRPr/>
            </a:pPr>
            <a:r>
              <a:rPr lang="en-US" sz="1800" b="1" dirty="0" smtClean="0">
                <a:latin typeface="Calibri" pitchFamily="34" charset="0"/>
              </a:rPr>
              <a:t>102 </a:t>
            </a:r>
            <a:r>
              <a:rPr lang="en-US" sz="1800" b="1" dirty="0">
                <a:latin typeface="Calibri" pitchFamily="34" charset="0"/>
              </a:rPr>
              <a:t>/ </a:t>
            </a:r>
            <a:r>
              <a:rPr lang="en-US" sz="1800" b="1" dirty="0" smtClean="0">
                <a:latin typeface="Calibri" pitchFamily="34" charset="0"/>
              </a:rPr>
              <a:t>59</a:t>
            </a:r>
            <a:endParaRPr lang="en-US" sz="1800" b="1" dirty="0">
              <a:latin typeface="Calibri" pitchFamily="34" charset="0"/>
            </a:endParaRPr>
          </a:p>
        </p:txBody>
      </p:sp>
      <p:grpSp>
        <p:nvGrpSpPr>
          <p:cNvPr id="2064" name="Group 7"/>
          <p:cNvGrpSpPr>
            <a:grpSpLocks/>
          </p:cNvGrpSpPr>
          <p:nvPr/>
        </p:nvGrpSpPr>
        <p:grpSpPr bwMode="auto">
          <a:xfrm>
            <a:off x="757238" y="3421063"/>
            <a:ext cx="8658225" cy="1455737"/>
            <a:chOff x="758343" y="8906688"/>
            <a:chExt cx="8658439" cy="1456512"/>
          </a:xfrm>
        </p:grpSpPr>
        <p:grpSp>
          <p:nvGrpSpPr>
            <p:cNvPr id="2078" name="Group 56"/>
            <p:cNvGrpSpPr>
              <a:grpSpLocks/>
            </p:cNvGrpSpPr>
            <p:nvPr/>
          </p:nvGrpSpPr>
          <p:grpSpPr bwMode="auto">
            <a:xfrm>
              <a:off x="2129943" y="8906688"/>
              <a:ext cx="6400800" cy="1447800"/>
              <a:chOff x="982873" y="4340172"/>
              <a:chExt cx="7162800" cy="1961466"/>
            </a:xfrm>
          </p:grpSpPr>
          <p:pic>
            <p:nvPicPr>
              <p:cNvPr id="2081" name="Picture 3"/>
              <p:cNvPicPr>
                <a:picLocks noChangeAspect="1" noChangeArrowheads="1"/>
              </p:cNvPicPr>
              <p:nvPr/>
            </p:nvPicPr>
            <p:blipFill>
              <a:blip r:embed="rId8" cstate="print"/>
              <a:srcRect l="41248" t="50992" r="42975" b="43890"/>
              <a:stretch>
                <a:fillRect/>
              </a:stretch>
            </p:blipFill>
            <p:spPr bwMode="auto">
              <a:xfrm>
                <a:off x="2977991" y="4340172"/>
                <a:ext cx="2780082" cy="653142"/>
              </a:xfrm>
              <a:prstGeom prst="rect">
                <a:avLst/>
              </a:prstGeom>
              <a:noFill/>
              <a:ln w="9525">
                <a:noFill/>
                <a:miter lim="800000"/>
                <a:headEnd/>
                <a:tailEnd/>
              </a:ln>
            </p:spPr>
          </p:pic>
          <p:pic>
            <p:nvPicPr>
              <p:cNvPr id="2082" name="Picture 3"/>
              <p:cNvPicPr>
                <a:picLocks noChangeAspect="1" noChangeArrowheads="1"/>
              </p:cNvPicPr>
              <p:nvPr/>
            </p:nvPicPr>
            <p:blipFill>
              <a:blip r:embed="rId8" cstate="print"/>
              <a:srcRect l="29146" t="70932" r="53735" b="24959"/>
              <a:stretch>
                <a:fillRect/>
              </a:stretch>
            </p:blipFill>
            <p:spPr bwMode="auto">
              <a:xfrm>
                <a:off x="982873" y="5777087"/>
                <a:ext cx="3016332" cy="524551"/>
              </a:xfrm>
              <a:prstGeom prst="rect">
                <a:avLst/>
              </a:prstGeom>
              <a:noFill/>
              <a:ln w="9525">
                <a:noFill/>
                <a:miter lim="800000"/>
                <a:headEnd/>
                <a:tailEnd/>
              </a:ln>
            </p:spPr>
          </p:pic>
          <p:pic>
            <p:nvPicPr>
              <p:cNvPr id="2083" name="Picture 3"/>
              <p:cNvPicPr>
                <a:picLocks noChangeAspect="1" noChangeArrowheads="1"/>
              </p:cNvPicPr>
              <p:nvPr/>
            </p:nvPicPr>
            <p:blipFill>
              <a:blip r:embed="rId8" cstate="print"/>
              <a:srcRect l="48357" t="70854" r="29048" b="24959"/>
              <a:stretch>
                <a:fillRect/>
              </a:stretch>
            </p:blipFill>
            <p:spPr bwMode="auto">
              <a:xfrm>
                <a:off x="4164363" y="5753337"/>
                <a:ext cx="3981310" cy="534448"/>
              </a:xfrm>
              <a:prstGeom prst="rect">
                <a:avLst/>
              </a:prstGeom>
              <a:noFill/>
              <a:ln w="9525">
                <a:noFill/>
                <a:miter lim="800000"/>
                <a:headEnd/>
                <a:tailEnd/>
              </a:ln>
            </p:spPr>
          </p:pic>
        </p:grpSp>
        <p:pic>
          <p:nvPicPr>
            <p:cNvPr id="2079" name="Picture 85" descr="playing soccer.jpg"/>
            <p:cNvPicPr>
              <a:picLocks noChangeAspect="1"/>
            </p:cNvPicPr>
            <p:nvPr/>
          </p:nvPicPr>
          <p:blipFill>
            <a:blip r:embed="rId9" cstate="print"/>
            <a:srcRect/>
            <a:stretch>
              <a:fillRect/>
            </a:stretch>
          </p:blipFill>
          <p:spPr bwMode="auto">
            <a:xfrm>
              <a:off x="758343" y="8906688"/>
              <a:ext cx="1219200" cy="1456512"/>
            </a:xfrm>
            <a:prstGeom prst="rect">
              <a:avLst/>
            </a:prstGeom>
            <a:noFill/>
            <a:ln w="9525">
              <a:noFill/>
              <a:miter lim="800000"/>
              <a:headEnd/>
              <a:tailEnd/>
            </a:ln>
          </p:spPr>
        </p:pic>
        <p:pic>
          <p:nvPicPr>
            <p:cNvPr id="2080" name="Picture 107" descr="jumprope.jpg"/>
            <p:cNvPicPr>
              <a:picLocks noChangeAspect="1"/>
            </p:cNvPicPr>
            <p:nvPr/>
          </p:nvPicPr>
          <p:blipFill>
            <a:blip r:embed="rId10" cstate="print"/>
            <a:srcRect/>
            <a:stretch>
              <a:fillRect/>
            </a:stretch>
          </p:blipFill>
          <p:spPr bwMode="auto">
            <a:xfrm>
              <a:off x="8759343" y="9035012"/>
              <a:ext cx="657439" cy="1167076"/>
            </a:xfrm>
            <a:prstGeom prst="rect">
              <a:avLst/>
            </a:prstGeom>
            <a:noFill/>
            <a:ln w="9525">
              <a:noFill/>
              <a:miter lim="800000"/>
              <a:headEnd/>
              <a:tailEnd/>
            </a:ln>
          </p:spPr>
        </p:pic>
      </p:grpSp>
      <p:sp>
        <p:nvSpPr>
          <p:cNvPr id="2065" name="Rectangle 2"/>
          <p:cNvSpPr>
            <a:spLocks noChangeArrowheads="1"/>
          </p:cNvSpPr>
          <p:nvPr/>
        </p:nvSpPr>
        <p:spPr bwMode="auto">
          <a:xfrm>
            <a:off x="611188" y="8294688"/>
            <a:ext cx="4308475" cy="1662112"/>
          </a:xfrm>
          <a:prstGeom prst="rect">
            <a:avLst/>
          </a:prstGeom>
          <a:noFill/>
          <a:ln w="9525">
            <a:noFill/>
            <a:miter lim="800000"/>
            <a:headEnd/>
            <a:tailEnd/>
          </a:ln>
        </p:spPr>
        <p:txBody>
          <a:bodyPr>
            <a:spAutoFit/>
          </a:bodyPr>
          <a:lstStyle/>
          <a:p>
            <a:pPr algn="ctr"/>
            <a:r>
              <a:rPr lang="en-US" sz="1800" b="1" dirty="0">
                <a:solidFill>
                  <a:schemeClr val="tx2"/>
                </a:solidFill>
                <a:latin typeface="Calibri" pitchFamily="34" charset="0"/>
              </a:rPr>
              <a:t>Too low?</a:t>
            </a:r>
            <a:r>
              <a:rPr lang="en-US" sz="1800" dirty="0">
                <a:solidFill>
                  <a:schemeClr val="tx2"/>
                </a:solidFill>
                <a:latin typeface="Calibri" pitchFamily="34" charset="0"/>
              </a:rPr>
              <a:t>  </a:t>
            </a:r>
          </a:p>
          <a:p>
            <a:r>
              <a:rPr lang="en-US" sz="1200" dirty="0">
                <a:latin typeface="Calibri" pitchFamily="34" charset="0"/>
              </a:rPr>
              <a:t>Low blood pressure is usually OK as long as you aren’t experiencing the following symptoms. Low blood pressure can have an underlying cause. </a:t>
            </a:r>
          </a:p>
          <a:p>
            <a:endParaRPr lang="en-US" sz="1200" b="1" dirty="0">
              <a:latin typeface="Calibri" pitchFamily="34" charset="0"/>
            </a:endParaRPr>
          </a:p>
          <a:p>
            <a:r>
              <a:rPr lang="en-US" sz="1200" b="1" dirty="0">
                <a:latin typeface="Calibri" pitchFamily="34" charset="0"/>
              </a:rPr>
              <a:t>Symptoms</a:t>
            </a:r>
            <a:r>
              <a:rPr lang="en-US" sz="1200" dirty="0">
                <a:latin typeface="Calibri" pitchFamily="34" charset="0"/>
              </a:rPr>
              <a:t> include dizziness, lightheadedness, fainting, unusual thirst, lack of concentration, blurred vision, nausea, cold/clammy skin, rapid shallow breathing, fatigue or depression.  </a:t>
            </a:r>
          </a:p>
        </p:txBody>
      </p:sp>
      <p:sp>
        <p:nvSpPr>
          <p:cNvPr id="4" name="Rectangle 3"/>
          <p:cNvSpPr/>
          <p:nvPr/>
        </p:nvSpPr>
        <p:spPr>
          <a:xfrm>
            <a:off x="5154613" y="8239125"/>
            <a:ext cx="4298950" cy="1662113"/>
          </a:xfrm>
          <a:prstGeom prst="rect">
            <a:avLst/>
          </a:prstGeom>
        </p:spPr>
        <p:txBody>
          <a:bodyPr>
            <a:spAutoFit/>
          </a:bodyPr>
          <a:lstStyle/>
          <a:p>
            <a:pPr algn="ctr" defTabSz="1463040" fontAlgn="auto">
              <a:spcBef>
                <a:spcPts val="0"/>
              </a:spcBef>
              <a:spcAft>
                <a:spcPts val="0"/>
              </a:spcAft>
              <a:defRPr/>
            </a:pPr>
            <a:r>
              <a:rPr lang="en-US" sz="1800" b="1" dirty="0">
                <a:solidFill>
                  <a:schemeClr val="accent2">
                    <a:lumMod val="75000"/>
                  </a:schemeClr>
                </a:solidFill>
                <a:latin typeface="+mn-lt"/>
              </a:rPr>
              <a:t>Too high?</a:t>
            </a:r>
            <a:r>
              <a:rPr lang="en-US" sz="1800" dirty="0">
                <a:solidFill>
                  <a:schemeClr val="accent2">
                    <a:lumMod val="75000"/>
                  </a:schemeClr>
                </a:solidFill>
                <a:latin typeface="+mn-lt"/>
              </a:rPr>
              <a:t>  </a:t>
            </a:r>
          </a:p>
          <a:p>
            <a:pPr defTabSz="1463040" fontAlgn="auto">
              <a:spcBef>
                <a:spcPts val="0"/>
              </a:spcBef>
              <a:spcAft>
                <a:spcPts val="0"/>
              </a:spcAft>
              <a:defRPr/>
            </a:pPr>
            <a:r>
              <a:rPr lang="en-US" sz="1200" dirty="0">
                <a:latin typeface="+mn-lt"/>
              </a:rPr>
              <a:t>High blood pressure is known as “the silent killer” because it can be a sign of blockages within the heart or blood vessels, that can lead to </a:t>
            </a:r>
            <a:r>
              <a:rPr lang="en-US" sz="1200" b="1" dirty="0">
                <a:latin typeface="+mn-lt"/>
              </a:rPr>
              <a:t>heart attack </a:t>
            </a:r>
            <a:r>
              <a:rPr lang="en-US" sz="1200" dirty="0">
                <a:latin typeface="+mn-lt"/>
              </a:rPr>
              <a:t>and </a:t>
            </a:r>
            <a:r>
              <a:rPr lang="en-US" sz="1200" b="1" dirty="0">
                <a:latin typeface="+mn-lt"/>
              </a:rPr>
              <a:t>stroke</a:t>
            </a:r>
            <a:r>
              <a:rPr lang="en-US" sz="1200" dirty="0">
                <a:latin typeface="+mn-lt"/>
              </a:rPr>
              <a:t>.  </a:t>
            </a:r>
          </a:p>
          <a:p>
            <a:pPr defTabSz="1463040" fontAlgn="auto">
              <a:spcBef>
                <a:spcPts val="0"/>
              </a:spcBef>
              <a:spcAft>
                <a:spcPts val="0"/>
              </a:spcAft>
              <a:defRPr/>
            </a:pPr>
            <a:endParaRPr lang="en-US" sz="1200" dirty="0">
              <a:latin typeface="+mn-lt"/>
            </a:endParaRPr>
          </a:p>
          <a:p>
            <a:pPr defTabSz="1463040" fontAlgn="auto">
              <a:spcBef>
                <a:spcPts val="0"/>
              </a:spcBef>
              <a:spcAft>
                <a:spcPts val="0"/>
              </a:spcAft>
              <a:defRPr/>
            </a:pPr>
            <a:r>
              <a:rPr lang="en-US" sz="1200" b="1" dirty="0">
                <a:latin typeface="+mn-lt"/>
              </a:rPr>
              <a:t>Symptoms</a:t>
            </a:r>
            <a:r>
              <a:rPr lang="en-US" sz="1200" dirty="0">
                <a:latin typeface="+mn-lt"/>
              </a:rPr>
              <a:t> of dangerously high blood pressure include severe headaches, anxiety, shortness of breath and nosebleeds are some of the symptoms of dangerously high blood pressure.</a:t>
            </a:r>
          </a:p>
        </p:txBody>
      </p:sp>
      <p:pic>
        <p:nvPicPr>
          <p:cNvPr id="2067" name="Picture 8"/>
          <p:cNvPicPr>
            <a:picLocks noChangeAspect="1"/>
          </p:cNvPicPr>
          <p:nvPr/>
        </p:nvPicPr>
        <p:blipFill>
          <a:blip r:embed="rId11" cstate="print"/>
          <a:srcRect/>
          <a:stretch>
            <a:fillRect/>
          </a:stretch>
        </p:blipFill>
        <p:spPr bwMode="auto">
          <a:xfrm>
            <a:off x="647700" y="12757150"/>
            <a:ext cx="765175" cy="1138238"/>
          </a:xfrm>
          <a:prstGeom prst="rect">
            <a:avLst/>
          </a:prstGeom>
          <a:noFill/>
          <a:ln w="9525">
            <a:noFill/>
            <a:miter lim="800000"/>
            <a:headEnd/>
            <a:tailEnd/>
          </a:ln>
        </p:spPr>
      </p:pic>
      <p:grpSp>
        <p:nvGrpSpPr>
          <p:cNvPr id="44" name="Group 43"/>
          <p:cNvGrpSpPr/>
          <p:nvPr/>
        </p:nvGrpSpPr>
        <p:grpSpPr>
          <a:xfrm>
            <a:off x="2181968" y="14109104"/>
            <a:ext cx="5583220" cy="810221"/>
            <a:chOff x="1524000" y="14109104"/>
            <a:chExt cx="5583220" cy="810221"/>
          </a:xfrm>
        </p:grpSpPr>
        <p:grpSp>
          <p:nvGrpSpPr>
            <p:cNvPr id="46" name="Group 21"/>
            <p:cNvGrpSpPr>
              <a:grpSpLocks/>
            </p:cNvGrpSpPr>
            <p:nvPr/>
          </p:nvGrpSpPr>
          <p:grpSpPr bwMode="auto">
            <a:xfrm>
              <a:off x="1524000" y="14173200"/>
              <a:ext cx="5113343" cy="746125"/>
              <a:chOff x="1666944" y="14552307"/>
              <a:chExt cx="5113343" cy="745777"/>
            </a:xfrm>
          </p:grpSpPr>
          <p:pic>
            <p:nvPicPr>
              <p:cNvPr id="48" name="Picture 72"/>
              <p:cNvPicPr>
                <a:picLocks noChangeAspect="1" noChangeArrowheads="1"/>
              </p:cNvPicPr>
              <p:nvPr/>
            </p:nvPicPr>
            <p:blipFill>
              <a:blip r:embed="rId12" cstate="print"/>
              <a:srcRect t="29324" b="30173"/>
              <a:stretch>
                <a:fillRect/>
              </a:stretch>
            </p:blipFill>
            <p:spPr bwMode="auto">
              <a:xfrm>
                <a:off x="5442778" y="14630400"/>
                <a:ext cx="1337509" cy="627086"/>
              </a:xfrm>
              <a:prstGeom prst="rect">
                <a:avLst/>
              </a:prstGeom>
              <a:noFill/>
              <a:ln w="9525">
                <a:noFill/>
                <a:miter lim="800000"/>
                <a:headEnd/>
                <a:tailEnd/>
              </a:ln>
            </p:spPr>
          </p:pic>
          <p:pic>
            <p:nvPicPr>
              <p:cNvPr id="49" name="Picture 74" descr="NIH_Logo"/>
              <p:cNvPicPr>
                <a:picLocks noChangeAspect="1" noChangeArrowheads="1"/>
              </p:cNvPicPr>
              <p:nvPr/>
            </p:nvPicPr>
            <p:blipFill>
              <a:blip r:embed="rId13" cstate="print"/>
              <a:srcRect/>
              <a:stretch>
                <a:fillRect/>
              </a:stretch>
            </p:blipFill>
            <p:spPr bwMode="auto">
              <a:xfrm>
                <a:off x="4897123" y="14630400"/>
                <a:ext cx="360677" cy="418057"/>
              </a:xfrm>
              <a:prstGeom prst="rect">
                <a:avLst/>
              </a:prstGeom>
              <a:noFill/>
              <a:ln w="9525">
                <a:noFill/>
                <a:miter lim="800000"/>
                <a:headEnd/>
                <a:tailEnd/>
              </a:ln>
            </p:spPr>
          </p:pic>
          <p:pic>
            <p:nvPicPr>
              <p:cNvPr id="50" name="Picture 75"/>
              <p:cNvPicPr>
                <a:picLocks noChangeAspect="1" noChangeArrowheads="1"/>
              </p:cNvPicPr>
              <p:nvPr/>
            </p:nvPicPr>
            <p:blipFill>
              <a:blip r:embed="rId14" cstate="print"/>
              <a:srcRect/>
              <a:stretch>
                <a:fillRect/>
              </a:stretch>
            </p:blipFill>
            <p:spPr bwMode="auto">
              <a:xfrm>
                <a:off x="3429000" y="14630400"/>
                <a:ext cx="1307452" cy="353643"/>
              </a:xfrm>
              <a:prstGeom prst="rect">
                <a:avLst/>
              </a:prstGeom>
              <a:noFill/>
              <a:ln w="9525">
                <a:noFill/>
                <a:miter lim="800000"/>
                <a:headEnd/>
                <a:tailEnd/>
              </a:ln>
            </p:spPr>
          </p:pic>
          <p:pic>
            <p:nvPicPr>
              <p:cNvPr id="51" name="Picture 76" descr="CROET_head.jpg"/>
              <p:cNvPicPr>
                <a:picLocks noChangeAspect="1" noChangeArrowheads="1"/>
              </p:cNvPicPr>
              <p:nvPr/>
            </p:nvPicPr>
            <p:blipFill>
              <a:blip r:embed="rId15" cstate="print"/>
              <a:srcRect/>
              <a:stretch>
                <a:fillRect/>
              </a:stretch>
            </p:blipFill>
            <p:spPr bwMode="auto">
              <a:xfrm>
                <a:off x="2925555" y="14630400"/>
                <a:ext cx="322230" cy="555788"/>
              </a:xfrm>
              <a:prstGeom prst="rect">
                <a:avLst/>
              </a:prstGeom>
              <a:noFill/>
              <a:ln w="9525">
                <a:noFill/>
                <a:miter lim="800000"/>
                <a:headEnd/>
                <a:tailEnd/>
              </a:ln>
            </p:spPr>
          </p:pic>
          <p:pic>
            <p:nvPicPr>
              <p:cNvPr id="52" name="Picture 77" descr="OHSU_V_4C_POS_RGB"/>
              <p:cNvPicPr>
                <a:picLocks noChangeAspect="1" noChangeArrowheads="1"/>
              </p:cNvPicPr>
              <p:nvPr/>
            </p:nvPicPr>
            <p:blipFill>
              <a:blip r:embed="rId16" cstate="print"/>
              <a:srcRect/>
              <a:stretch>
                <a:fillRect/>
              </a:stretch>
            </p:blipFill>
            <p:spPr bwMode="auto">
              <a:xfrm>
                <a:off x="1666944" y="14552307"/>
                <a:ext cx="939784" cy="745777"/>
              </a:xfrm>
              <a:prstGeom prst="rect">
                <a:avLst/>
              </a:prstGeom>
              <a:noFill/>
              <a:ln w="9525">
                <a:noFill/>
                <a:miter lim="800000"/>
                <a:headEnd/>
                <a:tailEnd/>
              </a:ln>
            </p:spPr>
          </p:pic>
        </p:grpSp>
        <p:pic>
          <p:nvPicPr>
            <p:cNvPr id="47" name="Picture 2" descr="Self Enhancement, Inc."/>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6767604" y="14109104"/>
              <a:ext cx="339616" cy="74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371</Words>
  <Application>Microsoft Office PowerPoint</Application>
  <PresentationFormat>Custom</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OHSU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ITG</dc:creator>
  <cp:lastModifiedBy>Lisa Marriott</cp:lastModifiedBy>
  <cp:revision>52</cp:revision>
  <dcterms:created xsi:type="dcterms:W3CDTF">2013-11-15T17:36:14Z</dcterms:created>
  <dcterms:modified xsi:type="dcterms:W3CDTF">2014-03-12T23:52:13Z</dcterms:modified>
</cp:coreProperties>
</file>