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"/>
  </p:handoutMasterIdLst>
  <p:sldIdLst>
    <p:sldId id="257" r:id="rId2"/>
  </p:sldIdLst>
  <p:sldSz cx="10058400" cy="15544800"/>
  <p:notesSz cx="7010400" cy="9296400"/>
  <p:defaultTextStyle>
    <a:defPPr>
      <a:defRPr lang="en-US"/>
    </a:defPPr>
    <a:lvl1pPr marL="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3152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6304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9456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2608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5760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8912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12064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5216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710" y="2508"/>
      </p:cViewPr>
      <p:guideLst>
        <p:guide orient="horz" pos="4896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'Sheet1'!$B$1</c:f>
              <c:strCache>
                <c:ptCount val="1"/>
                <c:pt idx="0">
                  <c:v>Percentage of students</c:v>
                </c:pt>
              </c:strCache>
            </c:strRef>
          </c:tx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'Sheet1'!$A$2:$A$5</c:f>
              <c:strCache>
                <c:ptCount val="4"/>
                <c:pt idx="0">
                  <c:v>Before 6am</c:v>
                </c:pt>
                <c:pt idx="1">
                  <c:v>Between 6-7am</c:v>
                </c:pt>
                <c:pt idx="2">
                  <c:v>Between 7-8am</c:v>
                </c:pt>
                <c:pt idx="3">
                  <c:v>After 8am</c:v>
                </c:pt>
              </c:strCache>
            </c:strRef>
          </c:cat>
          <c:val>
            <c:numRef>
              <c:f>'Sheet1'!$B$2:$B$5</c:f>
              <c:numCache>
                <c:formatCode>0.00%</c:formatCode>
                <c:ptCount val="4"/>
                <c:pt idx="0">
                  <c:v>0.127</c:v>
                </c:pt>
                <c:pt idx="1">
                  <c:v>0.50800000000000001</c:v>
                </c:pt>
                <c:pt idx="2">
                  <c:v>0.32300000000000012</c:v>
                </c:pt>
                <c:pt idx="3" formatCode="0%">
                  <c:v>4.0000000000000015E-2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F4D8BC-AB9B-46B7-96E6-10482A28B152}" type="datetimeFigureOut">
              <a:rPr lang="en-US" smtClean="0"/>
              <a:t>11/21/2013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D8FCAD-976B-4BEC-A70E-20A3EBE00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112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4828964"/>
            <a:ext cx="8549640" cy="33320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8808720"/>
            <a:ext cx="7040880" cy="39725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31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63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26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5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EA8EB-287F-476C-B78D-A9D6B7788266}" type="datetimeFigureOut">
              <a:rPr lang="en-US" smtClean="0"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9476F-A167-4EF2-AC61-740866D7C2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EA8EB-287F-476C-B78D-A9D6B7788266}" type="datetimeFigureOut">
              <a:rPr lang="en-US" smtClean="0"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9476F-A167-4EF2-AC61-740866D7C2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22272" y="1410548"/>
            <a:ext cx="2488407" cy="3006407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3562" y="1410548"/>
            <a:ext cx="7301071" cy="3006407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EA8EB-287F-476C-B78D-A9D6B7788266}" type="datetimeFigureOut">
              <a:rPr lang="en-US" smtClean="0"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9476F-A167-4EF2-AC61-740866D7C2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EA8EB-287F-476C-B78D-A9D6B7788266}" type="datetimeFigureOut">
              <a:rPr lang="en-US" smtClean="0"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9476F-A167-4EF2-AC61-740866D7C2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9988974"/>
            <a:ext cx="8549640" cy="308737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6588551"/>
            <a:ext cx="8549640" cy="3400424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3152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6304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21945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2608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576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891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12064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521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EA8EB-287F-476C-B78D-A9D6B7788266}" type="datetimeFigureOut">
              <a:rPr lang="en-US" smtClean="0"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9476F-A167-4EF2-AC61-740866D7C2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3562" y="8222194"/>
            <a:ext cx="4894738" cy="23252430"/>
          </a:xfrm>
        </p:spPr>
        <p:txBody>
          <a:bodyPr/>
          <a:lstStyle>
            <a:lvl1pPr>
              <a:defRPr sz="45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15941" y="8222194"/>
            <a:ext cx="4894739" cy="23252430"/>
          </a:xfrm>
        </p:spPr>
        <p:txBody>
          <a:bodyPr/>
          <a:lstStyle>
            <a:lvl1pPr>
              <a:defRPr sz="45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EA8EB-287F-476C-B78D-A9D6B7788266}" type="datetimeFigureOut">
              <a:rPr lang="en-US" smtClean="0"/>
              <a:t>11/21/2013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9476F-A167-4EF2-AC61-740866D7C2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622513"/>
            <a:ext cx="9052560" cy="259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3479590"/>
            <a:ext cx="4444207" cy="1450127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31520" indent="0">
              <a:buNone/>
              <a:defRPr sz="3200" b="1"/>
            </a:lvl2pPr>
            <a:lvl3pPr marL="1463040" indent="0">
              <a:buNone/>
              <a:defRPr sz="2900" b="1"/>
            </a:lvl3pPr>
            <a:lvl4pPr marL="2194560" indent="0">
              <a:buNone/>
              <a:defRPr sz="2600" b="1"/>
            </a:lvl4pPr>
            <a:lvl5pPr marL="2926080" indent="0">
              <a:buNone/>
              <a:defRPr sz="2600" b="1"/>
            </a:lvl5pPr>
            <a:lvl6pPr marL="3657600" indent="0">
              <a:buNone/>
              <a:defRPr sz="2600" b="1"/>
            </a:lvl6pPr>
            <a:lvl7pPr marL="4389120" indent="0">
              <a:buNone/>
              <a:defRPr sz="2600" b="1"/>
            </a:lvl7pPr>
            <a:lvl8pPr marL="5120640" indent="0">
              <a:buNone/>
              <a:defRPr sz="2600" b="1"/>
            </a:lvl8pPr>
            <a:lvl9pPr marL="5852160" indent="0">
              <a:buNone/>
              <a:defRPr sz="2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4929717"/>
            <a:ext cx="4444207" cy="895625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3479590"/>
            <a:ext cx="4445953" cy="1450127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31520" indent="0">
              <a:buNone/>
              <a:defRPr sz="3200" b="1"/>
            </a:lvl2pPr>
            <a:lvl3pPr marL="1463040" indent="0">
              <a:buNone/>
              <a:defRPr sz="2900" b="1"/>
            </a:lvl3pPr>
            <a:lvl4pPr marL="2194560" indent="0">
              <a:buNone/>
              <a:defRPr sz="2600" b="1"/>
            </a:lvl4pPr>
            <a:lvl5pPr marL="2926080" indent="0">
              <a:buNone/>
              <a:defRPr sz="2600" b="1"/>
            </a:lvl5pPr>
            <a:lvl6pPr marL="3657600" indent="0">
              <a:buNone/>
              <a:defRPr sz="2600" b="1"/>
            </a:lvl6pPr>
            <a:lvl7pPr marL="4389120" indent="0">
              <a:buNone/>
              <a:defRPr sz="2600" b="1"/>
            </a:lvl7pPr>
            <a:lvl8pPr marL="5120640" indent="0">
              <a:buNone/>
              <a:defRPr sz="2600" b="1"/>
            </a:lvl8pPr>
            <a:lvl9pPr marL="5852160" indent="0">
              <a:buNone/>
              <a:defRPr sz="2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4929717"/>
            <a:ext cx="4445953" cy="895625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EA8EB-287F-476C-B78D-A9D6B7788266}" type="datetimeFigureOut">
              <a:rPr lang="en-US" smtClean="0"/>
              <a:t>11/21/2013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9476F-A167-4EF2-AC61-740866D7C2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EA8EB-287F-476C-B78D-A9D6B7788266}" type="datetimeFigureOut">
              <a:rPr lang="en-US" smtClean="0"/>
              <a:t>11/21/2013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9476F-A167-4EF2-AC61-740866D7C2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EA8EB-287F-476C-B78D-A9D6B7788266}" type="datetimeFigureOut">
              <a:rPr lang="en-US" smtClean="0"/>
              <a:t>11/21/2013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9476F-A167-4EF2-AC61-740866D7C2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618913"/>
            <a:ext cx="3309144" cy="263398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618915"/>
            <a:ext cx="5622925" cy="13267056"/>
          </a:xfrm>
        </p:spPr>
        <p:txBody>
          <a:bodyPr/>
          <a:lstStyle>
            <a:lvl1pPr>
              <a:defRPr sz="5100"/>
            </a:lvl1pPr>
            <a:lvl2pPr>
              <a:defRPr sz="45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3252895"/>
            <a:ext cx="3309144" cy="10633076"/>
          </a:xfrm>
        </p:spPr>
        <p:txBody>
          <a:bodyPr/>
          <a:lstStyle>
            <a:lvl1pPr marL="0" indent="0">
              <a:buNone/>
              <a:defRPr sz="2200"/>
            </a:lvl1pPr>
            <a:lvl2pPr marL="731520" indent="0">
              <a:buNone/>
              <a:defRPr sz="1900"/>
            </a:lvl2pPr>
            <a:lvl3pPr marL="1463040" indent="0">
              <a:buNone/>
              <a:defRPr sz="1600"/>
            </a:lvl3pPr>
            <a:lvl4pPr marL="2194560" indent="0">
              <a:buNone/>
              <a:defRPr sz="1400"/>
            </a:lvl4pPr>
            <a:lvl5pPr marL="2926080" indent="0">
              <a:buNone/>
              <a:defRPr sz="1400"/>
            </a:lvl5pPr>
            <a:lvl6pPr marL="3657600" indent="0">
              <a:buNone/>
              <a:defRPr sz="1400"/>
            </a:lvl6pPr>
            <a:lvl7pPr marL="4389120" indent="0">
              <a:buNone/>
              <a:defRPr sz="1400"/>
            </a:lvl7pPr>
            <a:lvl8pPr marL="5120640" indent="0">
              <a:buNone/>
              <a:defRPr sz="1400"/>
            </a:lvl8pPr>
            <a:lvl9pPr marL="585216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EA8EB-287F-476C-B78D-A9D6B7788266}" type="datetimeFigureOut">
              <a:rPr lang="en-US" smtClean="0"/>
              <a:t>11/21/2013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9476F-A167-4EF2-AC61-740866D7C2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10881360"/>
            <a:ext cx="6035040" cy="1284606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1388957"/>
            <a:ext cx="6035040" cy="9326880"/>
          </a:xfrm>
        </p:spPr>
        <p:txBody>
          <a:bodyPr/>
          <a:lstStyle>
            <a:lvl1pPr marL="0" indent="0">
              <a:buNone/>
              <a:defRPr sz="5100"/>
            </a:lvl1pPr>
            <a:lvl2pPr marL="731520" indent="0">
              <a:buNone/>
              <a:defRPr sz="4500"/>
            </a:lvl2pPr>
            <a:lvl3pPr marL="1463040" indent="0">
              <a:buNone/>
              <a:defRPr sz="3800"/>
            </a:lvl3pPr>
            <a:lvl4pPr marL="2194560" indent="0">
              <a:buNone/>
              <a:defRPr sz="3200"/>
            </a:lvl4pPr>
            <a:lvl5pPr marL="2926080" indent="0">
              <a:buNone/>
              <a:defRPr sz="3200"/>
            </a:lvl5pPr>
            <a:lvl6pPr marL="3657600" indent="0">
              <a:buNone/>
              <a:defRPr sz="3200"/>
            </a:lvl6pPr>
            <a:lvl7pPr marL="4389120" indent="0">
              <a:buNone/>
              <a:defRPr sz="3200"/>
            </a:lvl7pPr>
            <a:lvl8pPr marL="5120640" indent="0">
              <a:buNone/>
              <a:defRPr sz="3200"/>
            </a:lvl8pPr>
            <a:lvl9pPr marL="5852160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12165966"/>
            <a:ext cx="6035040" cy="1824354"/>
          </a:xfrm>
        </p:spPr>
        <p:txBody>
          <a:bodyPr/>
          <a:lstStyle>
            <a:lvl1pPr marL="0" indent="0">
              <a:buNone/>
              <a:defRPr sz="2200"/>
            </a:lvl1pPr>
            <a:lvl2pPr marL="731520" indent="0">
              <a:buNone/>
              <a:defRPr sz="1900"/>
            </a:lvl2pPr>
            <a:lvl3pPr marL="1463040" indent="0">
              <a:buNone/>
              <a:defRPr sz="1600"/>
            </a:lvl3pPr>
            <a:lvl4pPr marL="2194560" indent="0">
              <a:buNone/>
              <a:defRPr sz="1400"/>
            </a:lvl4pPr>
            <a:lvl5pPr marL="2926080" indent="0">
              <a:buNone/>
              <a:defRPr sz="1400"/>
            </a:lvl5pPr>
            <a:lvl6pPr marL="3657600" indent="0">
              <a:buNone/>
              <a:defRPr sz="1400"/>
            </a:lvl6pPr>
            <a:lvl7pPr marL="4389120" indent="0">
              <a:buNone/>
              <a:defRPr sz="1400"/>
            </a:lvl7pPr>
            <a:lvl8pPr marL="5120640" indent="0">
              <a:buNone/>
              <a:defRPr sz="1400"/>
            </a:lvl8pPr>
            <a:lvl9pPr marL="585216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EA8EB-287F-476C-B78D-A9D6B7788266}" type="datetimeFigureOut">
              <a:rPr lang="en-US" smtClean="0"/>
              <a:t>11/21/2013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9476F-A167-4EF2-AC61-740866D7C2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622513"/>
            <a:ext cx="9052560" cy="2590800"/>
          </a:xfrm>
          <a:prstGeom prst="rect">
            <a:avLst/>
          </a:prstGeom>
        </p:spPr>
        <p:txBody>
          <a:bodyPr vert="horz" lIns="146304" tIns="73152" rIns="146304" bIns="7315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3627121"/>
            <a:ext cx="9052560" cy="10258849"/>
          </a:xfrm>
          <a:prstGeom prst="rect">
            <a:avLst/>
          </a:prstGeom>
        </p:spPr>
        <p:txBody>
          <a:bodyPr vert="horz" lIns="146304" tIns="73152" rIns="146304" bIns="7315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14407728"/>
            <a:ext cx="2346960" cy="827617"/>
          </a:xfrm>
          <a:prstGeom prst="rect">
            <a:avLst/>
          </a:prstGeom>
        </p:spPr>
        <p:txBody>
          <a:bodyPr vert="horz" lIns="146304" tIns="73152" rIns="146304" bIns="73152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EA8EB-287F-476C-B78D-A9D6B7788266}" type="datetimeFigureOut">
              <a:rPr lang="en-US" smtClean="0"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14407728"/>
            <a:ext cx="3185160" cy="827617"/>
          </a:xfrm>
          <a:prstGeom prst="rect">
            <a:avLst/>
          </a:prstGeom>
        </p:spPr>
        <p:txBody>
          <a:bodyPr vert="horz" lIns="146304" tIns="73152" rIns="146304" bIns="73152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14407728"/>
            <a:ext cx="2346960" cy="827617"/>
          </a:xfrm>
          <a:prstGeom prst="rect">
            <a:avLst/>
          </a:prstGeom>
        </p:spPr>
        <p:txBody>
          <a:bodyPr vert="horz" lIns="146304" tIns="73152" rIns="146304" bIns="73152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9476F-A167-4EF2-AC61-740866D7C23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63040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8640" indent="-548640" algn="l" defTabSz="1463040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8720" indent="-457200" algn="l" defTabSz="1463040" rtl="0" eaLnBrk="1" latinLnBrk="0" hangingPunct="1">
        <a:spcBef>
          <a:spcPct val="20000"/>
        </a:spcBef>
        <a:buFont typeface="Arial" pitchFamily="34" charset="0"/>
        <a:buChar char="–"/>
        <a:defRPr sz="45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indent="-365760" algn="l" defTabSz="1463040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60320" indent="-365760" algn="l" defTabSz="146304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91840" indent="-365760" algn="l" defTabSz="1463040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23360" indent="-365760" algn="l" defTabSz="14630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54880" indent="-365760" algn="l" defTabSz="14630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86400" indent="-365760" algn="l" defTabSz="14630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217920" indent="-365760" algn="l" defTabSz="14630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6304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9456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8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5760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8912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2064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5216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3.png"/><Relationship Id="rId10" Type="http://schemas.openxmlformats.org/officeDocument/2006/relationships/image" Target="../media/image9.jpeg"/><Relationship Id="rId4" Type="http://schemas.openxmlformats.org/officeDocument/2006/relationships/image" Target="../media/image3.tiff"/><Relationship Id="rId9" Type="http://schemas.openxmlformats.org/officeDocument/2006/relationships/image" Target="../media/image8.jpeg"/><Relationship Id="rId1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ounded Rectangle 89"/>
          <p:cNvSpPr/>
          <p:nvPr/>
        </p:nvSpPr>
        <p:spPr>
          <a:xfrm>
            <a:off x="7086600" y="3276600"/>
            <a:ext cx="2209800" cy="533400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4" name="Group 73"/>
          <p:cNvGrpSpPr/>
          <p:nvPr/>
        </p:nvGrpSpPr>
        <p:grpSpPr>
          <a:xfrm>
            <a:off x="138553" y="9179103"/>
            <a:ext cx="4357247" cy="2708097"/>
            <a:chOff x="4945292" y="7612083"/>
            <a:chExt cx="4357247" cy="2708097"/>
          </a:xfrm>
        </p:grpSpPr>
        <p:pic>
          <p:nvPicPr>
            <p:cNvPr id="75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 l="28571" t="43418" r="42605" b="33521"/>
            <a:stretch>
              <a:fillRect/>
            </a:stretch>
          </p:blipFill>
          <p:spPr bwMode="auto">
            <a:xfrm>
              <a:off x="4945292" y="7859789"/>
              <a:ext cx="3260557" cy="18898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6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 l="33057" t="73749" r="58229" b="21384"/>
            <a:stretch>
              <a:fillRect/>
            </a:stretch>
          </p:blipFill>
          <p:spPr bwMode="auto">
            <a:xfrm>
              <a:off x="5575465" y="9749642"/>
              <a:ext cx="985652" cy="3988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7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 l="43363" t="74498" r="45299" b="21384"/>
            <a:stretch>
              <a:fillRect/>
            </a:stretch>
          </p:blipFill>
          <p:spPr bwMode="auto">
            <a:xfrm>
              <a:off x="6721433" y="9830266"/>
              <a:ext cx="1282535" cy="3375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8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 l="55663" t="72638" r="32857" b="19524"/>
            <a:stretch>
              <a:fillRect/>
            </a:stretch>
          </p:blipFill>
          <p:spPr bwMode="auto">
            <a:xfrm>
              <a:off x="8003968" y="9677866"/>
              <a:ext cx="1298571" cy="642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9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 l="40808" t="35524" r="40295" b="59460"/>
            <a:stretch>
              <a:fillRect/>
            </a:stretch>
          </p:blipFill>
          <p:spPr bwMode="auto">
            <a:xfrm>
              <a:off x="6163291" y="7612083"/>
              <a:ext cx="2137558" cy="4110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6" name="Picture 2"/>
          <p:cNvPicPr>
            <a:picLocks noChangeAspect="1" noChangeArrowheads="1"/>
          </p:cNvPicPr>
          <p:nvPr/>
        </p:nvPicPr>
        <p:blipFill>
          <a:blip r:embed="rId3" cstate="print"/>
          <a:srcRect l="29970" t="30191" r="30506" b="54571"/>
          <a:stretch>
            <a:fillRect/>
          </a:stretch>
        </p:blipFill>
        <p:spPr bwMode="auto">
          <a:xfrm>
            <a:off x="3124200" y="838200"/>
            <a:ext cx="6324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LGHLogo copy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6615" y="380920"/>
            <a:ext cx="2664899" cy="1738943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498198" y="12276981"/>
            <a:ext cx="6175049" cy="1218906"/>
          </a:xfrm>
          <a:prstGeom prst="rect">
            <a:avLst/>
          </a:prstGeom>
        </p:spPr>
        <p:txBody>
          <a:bodyPr wrap="square" lIns="109838" tIns="54919" rIns="109838" bIns="54919">
            <a:spAutoFit/>
          </a:bodyPr>
          <a:lstStyle/>
          <a:p>
            <a:r>
              <a:rPr lang="en-US" sz="2400" dirty="0" smtClean="0"/>
              <a:t>Two out of five students said they thought the </a:t>
            </a:r>
            <a:r>
              <a:rPr lang="en-US" sz="2400" b="1" dirty="0" smtClean="0"/>
              <a:t>students in their school</a:t>
            </a:r>
            <a:r>
              <a:rPr lang="en-US" sz="2400" dirty="0" smtClean="0"/>
              <a:t> would not meet recommendations for healthy sleep.</a:t>
            </a:r>
            <a:endParaRPr lang="en-US" sz="2400" dirty="0"/>
          </a:p>
        </p:txBody>
      </p:sp>
      <p:sp>
        <p:nvSpPr>
          <p:cNvPr id="37" name="Rectangle 36"/>
          <p:cNvSpPr/>
          <p:nvPr/>
        </p:nvSpPr>
        <p:spPr>
          <a:xfrm>
            <a:off x="1295400" y="8077200"/>
            <a:ext cx="7543800" cy="357132"/>
          </a:xfrm>
          <a:prstGeom prst="rect">
            <a:avLst/>
          </a:prstGeom>
        </p:spPr>
        <p:txBody>
          <a:bodyPr wrap="square" lIns="109838" tIns="54919" rIns="109838" bIns="54919">
            <a:spAutoFit/>
          </a:bodyPr>
          <a:lstStyle/>
          <a:p>
            <a:r>
              <a:rPr lang="en-US" sz="1600" dirty="0"/>
              <a:t>Average wake time for students is </a:t>
            </a:r>
            <a:r>
              <a:rPr lang="en-US" sz="1600" b="1" dirty="0"/>
              <a:t>6:30 am</a:t>
            </a:r>
            <a:r>
              <a:rPr lang="en-US" sz="1600" dirty="0"/>
              <a:t> on school nights and </a:t>
            </a:r>
            <a:r>
              <a:rPr lang="en-US" sz="1600" b="1" dirty="0"/>
              <a:t>9:00 </a:t>
            </a:r>
            <a:r>
              <a:rPr lang="en-US" sz="1600" b="1" dirty="0" smtClean="0"/>
              <a:t>am</a:t>
            </a:r>
            <a:r>
              <a:rPr lang="en-US" sz="1600" dirty="0" smtClean="0"/>
              <a:t> </a:t>
            </a:r>
            <a:r>
              <a:rPr lang="en-US" sz="1600" dirty="0"/>
              <a:t>on weekends.  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676400" y="8405868"/>
            <a:ext cx="6618701" cy="357132"/>
          </a:xfrm>
          <a:prstGeom prst="rect">
            <a:avLst/>
          </a:prstGeom>
        </p:spPr>
        <p:txBody>
          <a:bodyPr wrap="square" lIns="109838" tIns="54919" rIns="109838" bIns="54919">
            <a:spAutoFit/>
          </a:bodyPr>
          <a:lstStyle/>
          <a:p>
            <a:pPr algn="ctr"/>
            <a:r>
              <a:rPr lang="en-US" sz="1600" dirty="0" smtClean="0"/>
              <a:t>26% </a:t>
            </a:r>
            <a:r>
              <a:rPr lang="en-US" sz="1600" dirty="0"/>
              <a:t>of students go to bed at midnight or later on school nights.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98201" y="2209800"/>
            <a:ext cx="9062000" cy="988074"/>
          </a:xfrm>
          <a:prstGeom prst="rect">
            <a:avLst/>
          </a:prstGeom>
          <a:noFill/>
        </p:spPr>
        <p:txBody>
          <a:bodyPr wrap="square" lIns="109838" tIns="54919" rIns="109838" bIns="54919" rtlCol="0">
            <a:spAutoFit/>
          </a:bodyPr>
          <a:lstStyle/>
          <a:p>
            <a:pPr algn="ctr"/>
            <a:r>
              <a:rPr lang="en-US" sz="1900" b="1" dirty="0" smtClean="0"/>
              <a:t>Let’s Get Healthy! visited River City High School on September 18</a:t>
            </a:r>
            <a:r>
              <a:rPr lang="en-US" sz="1900" b="1" baseline="30000" dirty="0" smtClean="0"/>
              <a:t>th</a:t>
            </a:r>
            <a:r>
              <a:rPr lang="en-US" sz="1900" b="1" dirty="0" smtClean="0"/>
              <a:t>-20</a:t>
            </a:r>
            <a:r>
              <a:rPr lang="en-US" sz="1900" b="1" baseline="30000" dirty="0" smtClean="0"/>
              <a:t>th</a:t>
            </a:r>
            <a:r>
              <a:rPr lang="en-US" sz="1900" b="1" dirty="0" smtClean="0"/>
              <a:t>, 2013 and collected research data from 1,550 River City High School students.  </a:t>
            </a:r>
          </a:p>
          <a:p>
            <a:pPr algn="ctr"/>
            <a:r>
              <a:rPr lang="en-US" sz="1900" b="1" dirty="0" smtClean="0"/>
              <a:t>About 400 students completed the sleep station and their results are shown below.</a:t>
            </a:r>
          </a:p>
        </p:txBody>
      </p:sp>
      <p:grpSp>
        <p:nvGrpSpPr>
          <p:cNvPr id="2" name="Group 21"/>
          <p:cNvGrpSpPr/>
          <p:nvPr/>
        </p:nvGrpSpPr>
        <p:grpSpPr>
          <a:xfrm>
            <a:off x="1600200" y="14097000"/>
            <a:ext cx="7045600" cy="801276"/>
            <a:chOff x="1666944" y="14496808"/>
            <a:chExt cx="7045600" cy="801276"/>
          </a:xfrm>
        </p:grpSpPr>
        <p:pic>
          <p:nvPicPr>
            <p:cNvPr id="15" name="Picture 14" descr="C:\Users\marriott\AppData\Local\Microsoft\Windows\Temporary Internet Files\Content.Word\Yolo County Public Health Logo.jpg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1190" y="14496808"/>
              <a:ext cx="721354" cy="8012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Picture 15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3110" y="14630400"/>
              <a:ext cx="900992" cy="467073"/>
            </a:xfrm>
            <a:prstGeom prst="rect">
              <a:avLst/>
            </a:prstGeom>
          </p:spPr>
        </p:pic>
        <p:pic>
          <p:nvPicPr>
            <p:cNvPr id="17" name="Picture 16"/>
            <p:cNvPicPr/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324" b="30172"/>
            <a:stretch/>
          </p:blipFill>
          <p:spPr bwMode="auto">
            <a:xfrm>
              <a:off x="5442778" y="14630400"/>
              <a:ext cx="1337509" cy="62708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8" name="Picture 17" descr="NIH_Logo"/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7123" y="14630400"/>
              <a:ext cx="360677" cy="4180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8"/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000" y="14630400"/>
              <a:ext cx="1307452" cy="353643"/>
            </a:xfrm>
            <a:prstGeom prst="rect">
              <a:avLst/>
            </a:prstGeom>
          </p:spPr>
        </p:pic>
        <p:pic>
          <p:nvPicPr>
            <p:cNvPr id="20" name="Picture 19" descr="CROET_head.jpg"/>
            <p:cNvPicPr/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5555" y="14630400"/>
              <a:ext cx="322230" cy="555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0" descr="OHSU_V_4C_POS_RGB"/>
            <p:cNvPicPr/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6944" y="14552307"/>
              <a:ext cx="939784" cy="745777"/>
            </a:xfrm>
            <a:prstGeom prst="rect">
              <a:avLst/>
            </a:prstGeom>
            <a:noFill/>
            <a:extLst/>
          </p:spPr>
        </p:pic>
      </p:grpSp>
      <p:pic>
        <p:nvPicPr>
          <p:cNvPr id="23" name="Picture 22" descr="River City Logo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882743" y="304800"/>
            <a:ext cx="870857" cy="1143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581400" y="304800"/>
            <a:ext cx="548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River City High School</a:t>
            </a:r>
            <a:endParaRPr lang="en-US" sz="4400" b="1" dirty="0"/>
          </a:p>
        </p:txBody>
      </p:sp>
      <p:sp>
        <p:nvSpPr>
          <p:cNvPr id="30" name="Flowchart: Alternate Process 29"/>
          <p:cNvSpPr/>
          <p:nvPr/>
        </p:nvSpPr>
        <p:spPr>
          <a:xfrm>
            <a:off x="4285553" y="10744200"/>
            <a:ext cx="1981200" cy="304800"/>
          </a:xfrm>
          <a:prstGeom prst="flowChartAlternateProcess">
            <a:avLst/>
          </a:prstGeom>
          <a:solidFill>
            <a:schemeClr val="accent1"/>
          </a:solidFill>
          <a:ln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267200" y="10668000"/>
            <a:ext cx="2905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Did you know?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400800" y="10591800"/>
            <a:ext cx="31594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Teens need about </a:t>
            </a:r>
            <a:r>
              <a:rPr lang="en-US" sz="1300" b="1" dirty="0" smtClean="0"/>
              <a:t>9.25 </a:t>
            </a:r>
            <a:r>
              <a:rPr lang="en-US" sz="1300" b="1" dirty="0"/>
              <a:t>hours </a:t>
            </a:r>
            <a:r>
              <a:rPr lang="en-US" sz="1300" dirty="0"/>
              <a:t>of sleep each night to function best (for some, </a:t>
            </a:r>
            <a:r>
              <a:rPr lang="en-US" sz="1300" dirty="0" smtClean="0"/>
              <a:t>8.5 </a:t>
            </a:r>
            <a:r>
              <a:rPr lang="en-US" sz="1300" dirty="0"/>
              <a:t>hours is </a:t>
            </a:r>
            <a:r>
              <a:rPr lang="en-US" sz="1300" dirty="0" smtClean="0"/>
              <a:t>enough.)</a:t>
            </a:r>
            <a:endParaRPr lang="en-US" sz="1300" dirty="0"/>
          </a:p>
        </p:txBody>
      </p:sp>
      <p:grpSp>
        <p:nvGrpSpPr>
          <p:cNvPr id="3" name="Group 57"/>
          <p:cNvGrpSpPr/>
          <p:nvPr/>
        </p:nvGrpSpPr>
        <p:grpSpPr>
          <a:xfrm>
            <a:off x="6400800" y="12192000"/>
            <a:ext cx="3505200" cy="1447800"/>
            <a:chOff x="6428654" y="11012834"/>
            <a:chExt cx="3505200" cy="1447800"/>
          </a:xfrm>
        </p:grpSpPr>
        <p:sp>
          <p:nvSpPr>
            <p:cNvPr id="38" name="Rectangle 37"/>
            <p:cNvSpPr/>
            <p:nvPr/>
          </p:nvSpPr>
          <p:spPr>
            <a:xfrm>
              <a:off x="6581054" y="11012834"/>
              <a:ext cx="3286846" cy="120032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7200" b="1" dirty="0" smtClean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2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7:30 am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428654" y="11998969"/>
              <a:ext cx="3505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The </a:t>
              </a:r>
              <a:r>
                <a:rPr lang="en-US" sz="1200" b="1" dirty="0" smtClean="0"/>
                <a:t>average</a:t>
              </a:r>
              <a:r>
                <a:rPr lang="en-US" sz="1200" dirty="0" smtClean="0"/>
                <a:t> time River City High School students leave for school. </a:t>
              </a:r>
              <a:endParaRPr lang="en-US" sz="1200" dirty="0"/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304800" y="350520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On school days, students wake up:</a:t>
            </a:r>
            <a:endParaRPr lang="en-US" sz="2400" b="1" dirty="0"/>
          </a:p>
        </p:txBody>
      </p:sp>
      <p:sp>
        <p:nvSpPr>
          <p:cNvPr id="81" name="TextBox 80"/>
          <p:cNvSpPr txBox="1"/>
          <p:nvPr/>
        </p:nvSpPr>
        <p:spPr>
          <a:xfrm>
            <a:off x="3962400" y="9530715"/>
            <a:ext cx="5791199" cy="984885"/>
          </a:xfrm>
          <a:prstGeom prst="rect">
            <a:avLst/>
          </a:prstGeom>
          <a:blipFill dpi="0" rotWithShape="1">
            <a:blip r:embed="rId13" cstate="print">
              <a:alphaModFix amt="50000"/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3 out of 5 River City students think they need less than 8 hours of sleep!</a:t>
            </a:r>
            <a:endParaRPr lang="en-US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5334000" y="5689937"/>
            <a:ext cx="441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Average bedtime for students is </a:t>
            </a:r>
            <a:r>
              <a:rPr lang="en-US" sz="2000" b="1" dirty="0"/>
              <a:t>11 pm</a:t>
            </a:r>
            <a:r>
              <a:rPr lang="en-US" sz="2000" dirty="0"/>
              <a:t> on school nights and </a:t>
            </a:r>
            <a:r>
              <a:rPr lang="en-US" sz="2000" b="1" dirty="0"/>
              <a:t>midnight</a:t>
            </a:r>
            <a:r>
              <a:rPr lang="en-US" sz="2000" dirty="0"/>
              <a:t> on </a:t>
            </a:r>
            <a:r>
              <a:rPr lang="en-US" sz="2000" dirty="0" smtClean="0"/>
              <a:t>weekends.</a:t>
            </a:r>
            <a:endParaRPr lang="en-US" sz="2000" dirty="0"/>
          </a:p>
        </p:txBody>
      </p:sp>
      <p:sp>
        <p:nvSpPr>
          <p:cNvPr id="62" name="TextBox 61"/>
          <p:cNvSpPr txBox="1"/>
          <p:nvPr/>
        </p:nvSpPr>
        <p:spPr>
          <a:xfrm>
            <a:off x="685800" y="14935200"/>
            <a:ext cx="906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To see more results from your school and others, please visit: </a:t>
            </a:r>
            <a:r>
              <a:rPr lang="en-US" sz="1800" b="1" dirty="0" smtClean="0"/>
              <a:t>http://www.letsgethealthy.org</a:t>
            </a:r>
            <a:endParaRPr lang="en-US" sz="1800" b="1" dirty="0"/>
          </a:p>
        </p:txBody>
      </p:sp>
      <p:sp>
        <p:nvSpPr>
          <p:cNvPr id="63" name="Rectangle 62"/>
          <p:cNvSpPr/>
          <p:nvPr/>
        </p:nvSpPr>
        <p:spPr>
          <a:xfrm>
            <a:off x="4114799" y="10591800"/>
            <a:ext cx="5445401" cy="685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1066800" y="8001000"/>
            <a:ext cx="7924800" cy="838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304800" y="3505200"/>
            <a:ext cx="4572000" cy="3352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7" name="Chart 66"/>
          <p:cNvGraphicFramePr/>
          <p:nvPr/>
        </p:nvGraphicFramePr>
        <p:xfrm>
          <a:off x="76200" y="3886200"/>
          <a:ext cx="49530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grpSp>
        <p:nvGrpSpPr>
          <p:cNvPr id="68" name="Group 67"/>
          <p:cNvGrpSpPr/>
          <p:nvPr/>
        </p:nvGrpSpPr>
        <p:grpSpPr>
          <a:xfrm>
            <a:off x="5212640" y="3352800"/>
            <a:ext cx="4159960" cy="2286000"/>
            <a:chOff x="617517" y="7783589"/>
            <a:chExt cx="4159960" cy="2286000"/>
          </a:xfrm>
        </p:grpSpPr>
        <p:pic>
          <p:nvPicPr>
            <p:cNvPr id="69" name="Picture 4"/>
            <p:cNvPicPr>
              <a:picLocks noChangeAspect="1" noChangeArrowheads="1"/>
            </p:cNvPicPr>
            <p:nvPr/>
          </p:nvPicPr>
          <p:blipFill>
            <a:blip r:embed="rId15" cstate="print"/>
            <a:srcRect l="29523" t="42947" r="45483" b="34470"/>
            <a:stretch>
              <a:fillRect/>
            </a:stretch>
          </p:blipFill>
          <p:spPr bwMode="auto">
            <a:xfrm>
              <a:off x="617517" y="8288977"/>
              <a:ext cx="2612571" cy="17100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0" name="Picture 4"/>
            <p:cNvPicPr>
              <a:picLocks noChangeAspect="1" noChangeArrowheads="1"/>
            </p:cNvPicPr>
            <p:nvPr/>
          </p:nvPicPr>
          <p:blipFill>
            <a:blip r:embed="rId15" cstate="print"/>
            <a:srcRect l="30337" t="73205" r="57825" b="22299"/>
            <a:stretch>
              <a:fillRect/>
            </a:stretch>
          </p:blipFill>
          <p:spPr bwMode="auto">
            <a:xfrm>
              <a:off x="3330004" y="8357549"/>
              <a:ext cx="1237418" cy="340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" name="Picture 4"/>
            <p:cNvPicPr>
              <a:picLocks noChangeAspect="1" noChangeArrowheads="1"/>
            </p:cNvPicPr>
            <p:nvPr/>
          </p:nvPicPr>
          <p:blipFill>
            <a:blip r:embed="rId15" cstate="print"/>
            <a:srcRect l="43535" t="72761" r="43228" b="22299"/>
            <a:stretch>
              <a:fillRect/>
            </a:stretch>
          </p:blipFill>
          <p:spPr bwMode="auto">
            <a:xfrm>
              <a:off x="3230088" y="8933502"/>
              <a:ext cx="1383648" cy="3740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2" name="Picture 4"/>
            <p:cNvPicPr>
              <a:picLocks noChangeAspect="1" noChangeArrowheads="1"/>
            </p:cNvPicPr>
            <p:nvPr/>
          </p:nvPicPr>
          <p:blipFill>
            <a:blip r:embed="rId15" cstate="print"/>
            <a:srcRect l="55314" t="71376" r="28095" b="20286"/>
            <a:stretch>
              <a:fillRect/>
            </a:stretch>
          </p:blipFill>
          <p:spPr bwMode="auto">
            <a:xfrm>
              <a:off x="3043210" y="9438203"/>
              <a:ext cx="1734267" cy="6313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3" name="Picture 4"/>
            <p:cNvPicPr>
              <a:picLocks noChangeAspect="1" noChangeArrowheads="1"/>
            </p:cNvPicPr>
            <p:nvPr/>
          </p:nvPicPr>
          <p:blipFill>
            <a:blip r:embed="rId15" cstate="print"/>
            <a:srcRect l="42175" t="34762" r="41770" b="59570"/>
            <a:stretch>
              <a:fillRect/>
            </a:stretch>
          </p:blipFill>
          <p:spPr bwMode="auto">
            <a:xfrm>
              <a:off x="617517" y="7783589"/>
              <a:ext cx="1678147" cy="429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9" name="Rectangle 88"/>
          <p:cNvSpPr/>
          <p:nvPr/>
        </p:nvSpPr>
        <p:spPr>
          <a:xfrm>
            <a:off x="7086600" y="3276600"/>
            <a:ext cx="2286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err="1"/>
              <a:t>Chronotype</a:t>
            </a:r>
            <a:r>
              <a:rPr lang="en-US" sz="1000" dirty="0"/>
              <a:t> (also known as “diurnal preference”) refers to the time of day or night that a person feels at their best.</a:t>
            </a:r>
          </a:p>
        </p:txBody>
      </p:sp>
      <p:sp>
        <p:nvSpPr>
          <p:cNvPr id="91" name="Rectangle 90"/>
          <p:cNvSpPr/>
          <p:nvPr/>
        </p:nvSpPr>
        <p:spPr>
          <a:xfrm>
            <a:off x="990600" y="6934200"/>
            <a:ext cx="1828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20%</a:t>
            </a:r>
          </a:p>
        </p:txBody>
      </p:sp>
      <p:sp>
        <p:nvSpPr>
          <p:cNvPr id="92" name="Rectangle 91"/>
          <p:cNvSpPr/>
          <p:nvPr/>
        </p:nvSpPr>
        <p:spPr>
          <a:xfrm>
            <a:off x="2362200" y="7239000"/>
            <a:ext cx="7086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 smtClean="0"/>
              <a:t>of River City High School students leave for school at or before 7:00 am.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210</Words>
  <Application>Microsoft Office PowerPoint</Application>
  <PresentationFormat>Custom</PresentationFormat>
  <Paragraphs>17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OHSU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ITG</dc:creator>
  <cp:lastModifiedBy>Lisa Marriott</cp:lastModifiedBy>
  <cp:revision>21</cp:revision>
  <dcterms:created xsi:type="dcterms:W3CDTF">2013-11-11T17:12:07Z</dcterms:created>
  <dcterms:modified xsi:type="dcterms:W3CDTF">2013-11-21T19:52:12Z</dcterms:modified>
</cp:coreProperties>
</file>