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8400" cy="155448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5550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9BD08-B52D-4D8C-B039-0AD094F80E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5B705-3ED0-4BBA-A111-2C609F46AF7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Breakfast</a:t>
          </a:r>
          <a:endParaRPr lang="en-US" dirty="0"/>
        </a:p>
      </dgm:t>
    </dgm:pt>
    <dgm:pt modelId="{E9EF730D-5074-4F7E-AFE3-F8ED4167F932}" type="parTrans" cxnId="{946D257C-31E3-4C51-ACDE-87266C90A7B4}">
      <dgm:prSet/>
      <dgm:spPr/>
      <dgm:t>
        <a:bodyPr/>
        <a:lstStyle/>
        <a:p>
          <a:endParaRPr lang="en-US"/>
        </a:p>
      </dgm:t>
    </dgm:pt>
    <dgm:pt modelId="{1FACA2FE-47C0-4D58-B975-C96A88ADB0D9}" type="sibTrans" cxnId="{946D257C-31E3-4C51-ACDE-87266C90A7B4}">
      <dgm:prSet/>
      <dgm:spPr/>
      <dgm:t>
        <a:bodyPr/>
        <a:lstStyle/>
        <a:p>
          <a:endParaRPr lang="en-US"/>
        </a:p>
      </dgm:t>
    </dgm:pt>
    <dgm:pt modelId="{B2D8B8AF-67A6-4354-8B26-5732D4AA421D}">
      <dgm:prSet phldrT="[Text]"/>
      <dgm:spPr/>
      <dgm:t>
        <a:bodyPr/>
        <a:lstStyle/>
        <a:p>
          <a:r>
            <a:rPr lang="en-US" dirty="0" smtClean="0"/>
            <a:t>83.5% of students decide for themselves what they eat for breakfast.</a:t>
          </a:r>
          <a:endParaRPr lang="en-US" dirty="0"/>
        </a:p>
      </dgm:t>
    </dgm:pt>
    <dgm:pt modelId="{F7676C1C-0BC3-4B4E-A8B7-06F29BC1953C}" type="parTrans" cxnId="{233728BA-86EC-42EF-9170-C98062A4E71C}">
      <dgm:prSet/>
      <dgm:spPr/>
      <dgm:t>
        <a:bodyPr/>
        <a:lstStyle/>
        <a:p>
          <a:endParaRPr lang="en-US"/>
        </a:p>
      </dgm:t>
    </dgm:pt>
    <dgm:pt modelId="{ACFA3300-DAD1-4B4D-BCC1-6F6C748C30EB}" type="sibTrans" cxnId="{233728BA-86EC-42EF-9170-C98062A4E71C}">
      <dgm:prSet/>
      <dgm:spPr/>
      <dgm:t>
        <a:bodyPr/>
        <a:lstStyle/>
        <a:p>
          <a:endParaRPr lang="en-US"/>
        </a:p>
      </dgm:t>
    </dgm:pt>
    <dgm:pt modelId="{3629A6A7-0053-453C-AB13-E76BC1A8726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Lunch</a:t>
          </a:r>
          <a:endParaRPr lang="en-US" dirty="0"/>
        </a:p>
      </dgm:t>
    </dgm:pt>
    <dgm:pt modelId="{6530D732-393D-426C-805C-9C97C8B4DFBC}" type="parTrans" cxnId="{CC63009A-6000-44B0-A485-89BD55271711}">
      <dgm:prSet/>
      <dgm:spPr/>
      <dgm:t>
        <a:bodyPr/>
        <a:lstStyle/>
        <a:p>
          <a:endParaRPr lang="en-US"/>
        </a:p>
      </dgm:t>
    </dgm:pt>
    <dgm:pt modelId="{8DCCFAA7-3239-4D28-9454-F007F44AA7E1}" type="sibTrans" cxnId="{CC63009A-6000-44B0-A485-89BD55271711}">
      <dgm:prSet/>
      <dgm:spPr/>
      <dgm:t>
        <a:bodyPr/>
        <a:lstStyle/>
        <a:p>
          <a:endParaRPr lang="en-US"/>
        </a:p>
      </dgm:t>
    </dgm:pt>
    <dgm:pt modelId="{6BDCDC7D-E531-4B2D-922B-3018BB126619}">
      <dgm:prSet phldrT="[Text]"/>
      <dgm:spPr/>
      <dgm:t>
        <a:bodyPr/>
        <a:lstStyle/>
        <a:p>
          <a:r>
            <a:rPr lang="en-US" dirty="0" smtClean="0"/>
            <a:t>13.4% of students said that the school decides what they eat for lunch.</a:t>
          </a:r>
          <a:endParaRPr lang="en-US" dirty="0"/>
        </a:p>
      </dgm:t>
    </dgm:pt>
    <dgm:pt modelId="{8AA7363B-724B-43C0-9CAA-F87786A1C0A8}" type="parTrans" cxnId="{A99B8F1E-7BBD-4ACF-AFED-5E1EB6474EF4}">
      <dgm:prSet/>
      <dgm:spPr/>
      <dgm:t>
        <a:bodyPr/>
        <a:lstStyle/>
        <a:p>
          <a:endParaRPr lang="en-US"/>
        </a:p>
      </dgm:t>
    </dgm:pt>
    <dgm:pt modelId="{65C60AFF-7A89-42CD-AC16-16941F7DE25F}" type="sibTrans" cxnId="{A99B8F1E-7BBD-4ACF-AFED-5E1EB6474EF4}">
      <dgm:prSet/>
      <dgm:spPr/>
      <dgm:t>
        <a:bodyPr/>
        <a:lstStyle/>
        <a:p>
          <a:endParaRPr lang="en-US"/>
        </a:p>
      </dgm:t>
    </dgm:pt>
    <dgm:pt modelId="{A314798C-0F75-4503-B05C-0B6D95940B9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Dinner</a:t>
          </a:r>
          <a:endParaRPr lang="en-US" dirty="0"/>
        </a:p>
      </dgm:t>
    </dgm:pt>
    <dgm:pt modelId="{B1B5274E-A540-402F-90A3-FD156D6828F4}" type="parTrans" cxnId="{99FAB275-88B5-47DE-9771-7D4354118D35}">
      <dgm:prSet/>
      <dgm:spPr/>
      <dgm:t>
        <a:bodyPr/>
        <a:lstStyle/>
        <a:p>
          <a:endParaRPr lang="en-US"/>
        </a:p>
      </dgm:t>
    </dgm:pt>
    <dgm:pt modelId="{9391DAA8-7FB9-4445-A7A9-5BD9A5AA26E8}" type="sibTrans" cxnId="{99FAB275-88B5-47DE-9771-7D4354118D35}">
      <dgm:prSet/>
      <dgm:spPr/>
      <dgm:t>
        <a:bodyPr/>
        <a:lstStyle/>
        <a:p>
          <a:endParaRPr lang="en-US"/>
        </a:p>
      </dgm:t>
    </dgm:pt>
    <dgm:pt modelId="{F42DD58C-8E89-4F65-BE6E-F98279FCF2B8}">
      <dgm:prSet phldrT="[Text]"/>
      <dgm:spPr/>
      <dgm:t>
        <a:bodyPr/>
        <a:lstStyle/>
        <a:p>
          <a:r>
            <a:rPr lang="en-US" dirty="0" smtClean="0"/>
            <a:t>Most students (63%) said that their parents decide what they eat for dinner.</a:t>
          </a:r>
          <a:endParaRPr lang="en-US" dirty="0"/>
        </a:p>
      </dgm:t>
    </dgm:pt>
    <dgm:pt modelId="{27E8E1E1-D71D-4076-B1B6-4FF6E7063090}" type="parTrans" cxnId="{954F2E5E-2931-4E5E-BEE6-879D25C8F959}">
      <dgm:prSet/>
      <dgm:spPr/>
      <dgm:t>
        <a:bodyPr/>
        <a:lstStyle/>
        <a:p>
          <a:endParaRPr lang="en-US"/>
        </a:p>
      </dgm:t>
    </dgm:pt>
    <dgm:pt modelId="{3B297003-40C0-4512-BC9D-3BAE0B4E717D}" type="sibTrans" cxnId="{954F2E5E-2931-4E5E-BEE6-879D25C8F959}">
      <dgm:prSet/>
      <dgm:spPr/>
      <dgm:t>
        <a:bodyPr/>
        <a:lstStyle/>
        <a:p>
          <a:endParaRPr lang="en-US"/>
        </a:p>
      </dgm:t>
    </dgm:pt>
    <dgm:pt modelId="{F94962CE-6197-42E3-B79B-2D47D39A2593}" type="pres">
      <dgm:prSet presAssocID="{5209BD08-B52D-4D8C-B039-0AD094F80E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FBB75-80B5-4C6E-B99D-5D5CBABAD006}" type="pres">
      <dgm:prSet presAssocID="{CC35B705-3ED0-4BBA-A111-2C609F46AF7E}" presName="linNode" presStyleCnt="0"/>
      <dgm:spPr/>
    </dgm:pt>
    <dgm:pt modelId="{9590A230-A22E-4B3E-B7A2-722881D66EC5}" type="pres">
      <dgm:prSet presAssocID="{CC35B705-3ED0-4BBA-A111-2C609F46AF7E}" presName="parentText" presStyleLbl="node1" presStyleIdx="0" presStyleCnt="3" custLinFactNeighborY="42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AEF68-95EF-4980-8CC0-84D72996ED18}" type="pres">
      <dgm:prSet presAssocID="{CC35B705-3ED0-4BBA-A111-2C609F46AF7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1F2DF-D3CA-4A14-B8BF-9E3389FA9211}" type="pres">
      <dgm:prSet presAssocID="{1FACA2FE-47C0-4D58-B975-C96A88ADB0D9}" presName="sp" presStyleCnt="0"/>
      <dgm:spPr/>
    </dgm:pt>
    <dgm:pt modelId="{C7AB4FDD-D94F-40A8-9F9F-47E8B2A33ED4}" type="pres">
      <dgm:prSet presAssocID="{3629A6A7-0053-453C-AB13-E76BC1A87262}" presName="linNode" presStyleCnt="0"/>
      <dgm:spPr/>
    </dgm:pt>
    <dgm:pt modelId="{DF3AB5BF-E8E0-413A-A7EE-B9F6BFF4CC26}" type="pres">
      <dgm:prSet presAssocID="{3629A6A7-0053-453C-AB13-E76BC1A87262}" presName="parentText" presStyleLbl="node1" presStyleIdx="1" presStyleCnt="3" custLinFactNeighborY="12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F3ED8-4427-4566-AEAA-769EE2A21658}" type="pres">
      <dgm:prSet presAssocID="{3629A6A7-0053-453C-AB13-E76BC1A8726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8A079-B2AF-4AFE-B1B6-3F9D8B9BBF5E}" type="pres">
      <dgm:prSet presAssocID="{8DCCFAA7-3239-4D28-9454-F007F44AA7E1}" presName="sp" presStyleCnt="0"/>
      <dgm:spPr/>
    </dgm:pt>
    <dgm:pt modelId="{07B50385-D63B-4CE3-9C52-04C71F9FAC24}" type="pres">
      <dgm:prSet presAssocID="{A314798C-0F75-4503-B05C-0B6D95940B92}" presName="linNode" presStyleCnt="0"/>
      <dgm:spPr/>
    </dgm:pt>
    <dgm:pt modelId="{958247FC-9F84-4FD5-8C2D-2BE4D99FB1BD}" type="pres">
      <dgm:prSet presAssocID="{A314798C-0F75-4503-B05C-0B6D95940B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E2552-CC14-4AF4-9E2C-196507722D1C}" type="pres">
      <dgm:prSet presAssocID="{A314798C-0F75-4503-B05C-0B6D95940B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B04ACA-0336-4EA5-B8A1-1D456212B6E9}" type="presOf" srcId="{6BDCDC7D-E531-4B2D-922B-3018BB126619}" destId="{A45F3ED8-4427-4566-AEAA-769EE2A21658}" srcOrd="0" destOrd="0" presId="urn:microsoft.com/office/officeart/2005/8/layout/vList5"/>
    <dgm:cxn modelId="{233728BA-86EC-42EF-9170-C98062A4E71C}" srcId="{CC35B705-3ED0-4BBA-A111-2C609F46AF7E}" destId="{B2D8B8AF-67A6-4354-8B26-5732D4AA421D}" srcOrd="0" destOrd="0" parTransId="{F7676C1C-0BC3-4B4E-A8B7-06F29BC1953C}" sibTransId="{ACFA3300-DAD1-4B4D-BCC1-6F6C748C30EB}"/>
    <dgm:cxn modelId="{249B066C-F13B-4AD3-B1AF-B47B19C3C9ED}" type="presOf" srcId="{A314798C-0F75-4503-B05C-0B6D95940B92}" destId="{958247FC-9F84-4FD5-8C2D-2BE4D99FB1BD}" srcOrd="0" destOrd="0" presId="urn:microsoft.com/office/officeart/2005/8/layout/vList5"/>
    <dgm:cxn modelId="{FEB6ED8B-B024-4D3C-A8ED-DCA77E72F6DC}" type="presOf" srcId="{5209BD08-B52D-4D8C-B039-0AD094F80E0C}" destId="{F94962CE-6197-42E3-B79B-2D47D39A2593}" srcOrd="0" destOrd="0" presId="urn:microsoft.com/office/officeart/2005/8/layout/vList5"/>
    <dgm:cxn modelId="{20CDBB32-489B-4915-ADFC-14EDB6B2F387}" type="presOf" srcId="{B2D8B8AF-67A6-4354-8B26-5732D4AA421D}" destId="{891AEF68-95EF-4980-8CC0-84D72996ED18}" srcOrd="0" destOrd="0" presId="urn:microsoft.com/office/officeart/2005/8/layout/vList5"/>
    <dgm:cxn modelId="{1C9E3CB4-68E9-48FD-9BB3-E7FBE1A2E8F8}" type="presOf" srcId="{3629A6A7-0053-453C-AB13-E76BC1A87262}" destId="{DF3AB5BF-E8E0-413A-A7EE-B9F6BFF4CC26}" srcOrd="0" destOrd="0" presId="urn:microsoft.com/office/officeart/2005/8/layout/vList5"/>
    <dgm:cxn modelId="{954F2E5E-2931-4E5E-BEE6-879D25C8F959}" srcId="{A314798C-0F75-4503-B05C-0B6D95940B92}" destId="{F42DD58C-8E89-4F65-BE6E-F98279FCF2B8}" srcOrd="0" destOrd="0" parTransId="{27E8E1E1-D71D-4076-B1B6-4FF6E7063090}" sibTransId="{3B297003-40C0-4512-BC9D-3BAE0B4E717D}"/>
    <dgm:cxn modelId="{B2FF7445-88B4-475C-8F81-CABBA2274449}" type="presOf" srcId="{F42DD58C-8E89-4F65-BE6E-F98279FCF2B8}" destId="{71AE2552-CC14-4AF4-9E2C-196507722D1C}" srcOrd="0" destOrd="0" presId="urn:microsoft.com/office/officeart/2005/8/layout/vList5"/>
    <dgm:cxn modelId="{A99B8F1E-7BBD-4ACF-AFED-5E1EB6474EF4}" srcId="{3629A6A7-0053-453C-AB13-E76BC1A87262}" destId="{6BDCDC7D-E531-4B2D-922B-3018BB126619}" srcOrd="0" destOrd="0" parTransId="{8AA7363B-724B-43C0-9CAA-F87786A1C0A8}" sibTransId="{65C60AFF-7A89-42CD-AC16-16941F7DE25F}"/>
    <dgm:cxn modelId="{946D257C-31E3-4C51-ACDE-87266C90A7B4}" srcId="{5209BD08-B52D-4D8C-B039-0AD094F80E0C}" destId="{CC35B705-3ED0-4BBA-A111-2C609F46AF7E}" srcOrd="0" destOrd="0" parTransId="{E9EF730D-5074-4F7E-AFE3-F8ED4167F932}" sibTransId="{1FACA2FE-47C0-4D58-B975-C96A88ADB0D9}"/>
    <dgm:cxn modelId="{99FAB275-88B5-47DE-9771-7D4354118D35}" srcId="{5209BD08-B52D-4D8C-B039-0AD094F80E0C}" destId="{A314798C-0F75-4503-B05C-0B6D95940B92}" srcOrd="2" destOrd="0" parTransId="{B1B5274E-A540-402F-90A3-FD156D6828F4}" sibTransId="{9391DAA8-7FB9-4445-A7A9-5BD9A5AA26E8}"/>
    <dgm:cxn modelId="{CC63009A-6000-44B0-A485-89BD55271711}" srcId="{5209BD08-B52D-4D8C-B039-0AD094F80E0C}" destId="{3629A6A7-0053-453C-AB13-E76BC1A87262}" srcOrd="1" destOrd="0" parTransId="{6530D732-393D-426C-805C-9C97C8B4DFBC}" sibTransId="{8DCCFAA7-3239-4D28-9454-F007F44AA7E1}"/>
    <dgm:cxn modelId="{FAC1A7C9-2003-4FF3-9C35-EBC6F5280DD2}" type="presOf" srcId="{CC35B705-3ED0-4BBA-A111-2C609F46AF7E}" destId="{9590A230-A22E-4B3E-B7A2-722881D66EC5}" srcOrd="0" destOrd="0" presId="urn:microsoft.com/office/officeart/2005/8/layout/vList5"/>
    <dgm:cxn modelId="{41B648E5-DA65-421F-A1D5-BE4F8641A7CE}" type="presParOf" srcId="{F94962CE-6197-42E3-B79B-2D47D39A2593}" destId="{6ADFBB75-80B5-4C6E-B99D-5D5CBABAD006}" srcOrd="0" destOrd="0" presId="urn:microsoft.com/office/officeart/2005/8/layout/vList5"/>
    <dgm:cxn modelId="{B1975453-07C6-45F5-8148-02B2A6805708}" type="presParOf" srcId="{6ADFBB75-80B5-4C6E-B99D-5D5CBABAD006}" destId="{9590A230-A22E-4B3E-B7A2-722881D66EC5}" srcOrd="0" destOrd="0" presId="urn:microsoft.com/office/officeart/2005/8/layout/vList5"/>
    <dgm:cxn modelId="{E060CD08-7427-403E-8951-69FE046E89E9}" type="presParOf" srcId="{6ADFBB75-80B5-4C6E-B99D-5D5CBABAD006}" destId="{891AEF68-95EF-4980-8CC0-84D72996ED18}" srcOrd="1" destOrd="0" presId="urn:microsoft.com/office/officeart/2005/8/layout/vList5"/>
    <dgm:cxn modelId="{609342AF-9692-406F-B0FA-2EBE2D910FC9}" type="presParOf" srcId="{F94962CE-6197-42E3-B79B-2D47D39A2593}" destId="{7711F2DF-D3CA-4A14-B8BF-9E3389FA9211}" srcOrd="1" destOrd="0" presId="urn:microsoft.com/office/officeart/2005/8/layout/vList5"/>
    <dgm:cxn modelId="{0336ABA0-A6D9-45E3-B1F5-2D43CF14FFB2}" type="presParOf" srcId="{F94962CE-6197-42E3-B79B-2D47D39A2593}" destId="{C7AB4FDD-D94F-40A8-9F9F-47E8B2A33ED4}" srcOrd="2" destOrd="0" presId="urn:microsoft.com/office/officeart/2005/8/layout/vList5"/>
    <dgm:cxn modelId="{38076012-9B46-4640-A967-5C4949009279}" type="presParOf" srcId="{C7AB4FDD-D94F-40A8-9F9F-47E8B2A33ED4}" destId="{DF3AB5BF-E8E0-413A-A7EE-B9F6BFF4CC26}" srcOrd="0" destOrd="0" presId="urn:microsoft.com/office/officeart/2005/8/layout/vList5"/>
    <dgm:cxn modelId="{8A12357C-7553-4EC9-AEA3-3B76C1DCE851}" type="presParOf" srcId="{C7AB4FDD-D94F-40A8-9F9F-47E8B2A33ED4}" destId="{A45F3ED8-4427-4566-AEAA-769EE2A21658}" srcOrd="1" destOrd="0" presId="urn:microsoft.com/office/officeart/2005/8/layout/vList5"/>
    <dgm:cxn modelId="{CC7E5F12-BF61-48A2-98FA-1F5903582638}" type="presParOf" srcId="{F94962CE-6197-42E3-B79B-2D47D39A2593}" destId="{C0D8A079-B2AF-4AFE-B1B6-3F9D8B9BBF5E}" srcOrd="3" destOrd="0" presId="urn:microsoft.com/office/officeart/2005/8/layout/vList5"/>
    <dgm:cxn modelId="{4950611A-F6FB-4BBD-A498-0FFBE1AFC74A}" type="presParOf" srcId="{F94962CE-6197-42E3-B79B-2D47D39A2593}" destId="{07B50385-D63B-4CE3-9C52-04C71F9FAC24}" srcOrd="4" destOrd="0" presId="urn:microsoft.com/office/officeart/2005/8/layout/vList5"/>
    <dgm:cxn modelId="{88FBFB62-941B-49FC-A5C9-76487052402B}" type="presParOf" srcId="{07B50385-D63B-4CE3-9C52-04C71F9FAC24}" destId="{958247FC-9F84-4FD5-8C2D-2BE4D99FB1BD}" srcOrd="0" destOrd="0" presId="urn:microsoft.com/office/officeart/2005/8/layout/vList5"/>
    <dgm:cxn modelId="{CC5B4DA6-B4B3-4037-97C5-9E0934760EAD}" type="presParOf" srcId="{07B50385-D63B-4CE3-9C52-04C71F9FAC24}" destId="{71AE2552-CC14-4AF4-9E2C-196507722D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1AEF68-95EF-4980-8CC0-84D72996ED18}">
      <dsp:nvSpPr>
        <dsp:cNvPr id="0" name=""/>
        <dsp:cNvSpPr/>
      </dsp:nvSpPr>
      <dsp:spPr>
        <a:xfrm rot="5400000">
          <a:off x="2951364" y="-1153223"/>
          <a:ext cx="601773" cy="30609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83.5% of students decide for themselves what they eat for breakfast.</a:t>
          </a:r>
          <a:endParaRPr lang="en-US" sz="1300" kern="1200" dirty="0"/>
        </a:p>
      </dsp:txBody>
      <dsp:txXfrm rot="5400000">
        <a:off x="2951364" y="-1153223"/>
        <a:ext cx="601773" cy="3060942"/>
      </dsp:txXfrm>
    </dsp:sp>
    <dsp:sp modelId="{9590A230-A22E-4B3E-B7A2-722881D66EC5}">
      <dsp:nvSpPr>
        <dsp:cNvPr id="0" name=""/>
        <dsp:cNvSpPr/>
      </dsp:nvSpPr>
      <dsp:spPr>
        <a:xfrm>
          <a:off x="0" y="33131"/>
          <a:ext cx="1721779" cy="75221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Breakfast</a:t>
          </a:r>
          <a:endParaRPr lang="en-US" sz="2700" kern="1200" dirty="0"/>
        </a:p>
      </dsp:txBody>
      <dsp:txXfrm>
        <a:off x="0" y="33131"/>
        <a:ext cx="1721779" cy="752216"/>
      </dsp:txXfrm>
    </dsp:sp>
    <dsp:sp modelId="{A45F3ED8-4427-4566-AEAA-769EE2A21658}">
      <dsp:nvSpPr>
        <dsp:cNvPr id="0" name=""/>
        <dsp:cNvSpPr/>
      </dsp:nvSpPr>
      <dsp:spPr>
        <a:xfrm rot="5400000">
          <a:off x="2951364" y="-363395"/>
          <a:ext cx="601773" cy="30609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13.4% of students said that the school decides what they eat for lunch.</a:t>
          </a:r>
          <a:endParaRPr lang="en-US" sz="1300" kern="1200" dirty="0"/>
        </a:p>
      </dsp:txBody>
      <dsp:txXfrm rot="5400000">
        <a:off x="2951364" y="-363395"/>
        <a:ext cx="601773" cy="3060942"/>
      </dsp:txXfrm>
    </dsp:sp>
    <dsp:sp modelId="{DF3AB5BF-E8E0-413A-A7EE-B9F6BFF4CC26}">
      <dsp:nvSpPr>
        <dsp:cNvPr id="0" name=""/>
        <dsp:cNvSpPr/>
      </dsp:nvSpPr>
      <dsp:spPr>
        <a:xfrm>
          <a:off x="0" y="800490"/>
          <a:ext cx="1721779" cy="75221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Lunch</a:t>
          </a:r>
          <a:endParaRPr lang="en-US" sz="2700" kern="1200" dirty="0"/>
        </a:p>
      </dsp:txBody>
      <dsp:txXfrm>
        <a:off x="0" y="800490"/>
        <a:ext cx="1721779" cy="752216"/>
      </dsp:txXfrm>
    </dsp:sp>
    <dsp:sp modelId="{71AE2552-CC14-4AF4-9E2C-196507722D1C}">
      <dsp:nvSpPr>
        <dsp:cNvPr id="0" name=""/>
        <dsp:cNvSpPr/>
      </dsp:nvSpPr>
      <dsp:spPr>
        <a:xfrm rot="5400000">
          <a:off x="2951364" y="426431"/>
          <a:ext cx="601773" cy="30609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Most students (63%) said that their parents decide what they eat for dinner.</a:t>
          </a:r>
          <a:endParaRPr lang="en-US" sz="1300" kern="1200" dirty="0"/>
        </a:p>
      </dsp:txBody>
      <dsp:txXfrm rot="5400000">
        <a:off x="2951364" y="426431"/>
        <a:ext cx="601773" cy="3060942"/>
      </dsp:txXfrm>
    </dsp:sp>
    <dsp:sp modelId="{958247FC-9F84-4FD5-8C2D-2BE4D99FB1BD}">
      <dsp:nvSpPr>
        <dsp:cNvPr id="0" name=""/>
        <dsp:cNvSpPr/>
      </dsp:nvSpPr>
      <dsp:spPr>
        <a:xfrm>
          <a:off x="0" y="1580794"/>
          <a:ext cx="1721779" cy="75221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Dinner</a:t>
          </a:r>
          <a:endParaRPr lang="en-US" sz="2700" kern="1200" dirty="0"/>
        </a:p>
      </dsp:txBody>
      <dsp:txXfrm>
        <a:off x="0" y="1580794"/>
        <a:ext cx="1721779" cy="752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F9A-E433-4BB7-886D-D61EE555F2B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EC32-0722-4B29-A776-C1908E6A0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diagramData" Target="../diagrams/data1.xm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tiff"/><Relationship Id="rId1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/>
          <a:srcRect l="48192" t="78158" r="29048" b="15714"/>
          <a:stretch>
            <a:fillRect/>
          </a:stretch>
        </p:blipFill>
        <p:spPr bwMode="auto">
          <a:xfrm>
            <a:off x="368922" y="10143533"/>
            <a:ext cx="2298078" cy="4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82"/>
          <p:cNvSpPr/>
          <p:nvPr/>
        </p:nvSpPr>
        <p:spPr>
          <a:xfrm>
            <a:off x="5027385" y="8991600"/>
            <a:ext cx="4192815" cy="2035984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9018" t="30191" r="30982" b="55333"/>
          <a:stretch>
            <a:fillRect/>
          </a:stretch>
        </p:blipFill>
        <p:spPr bwMode="auto">
          <a:xfrm>
            <a:off x="2895600" y="838200"/>
            <a:ext cx="63725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GHLogo copy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615" y="380920"/>
            <a:ext cx="2664899" cy="173894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98198" y="12353181"/>
            <a:ext cx="6175049" cy="1465128"/>
          </a:xfrm>
          <a:prstGeom prst="rect">
            <a:avLst/>
          </a:prstGeom>
        </p:spPr>
        <p:txBody>
          <a:bodyPr wrap="square" lIns="109838" tIns="54919" rIns="109838" bIns="54919">
            <a:spAutoFit/>
          </a:bodyPr>
          <a:lstStyle/>
          <a:p>
            <a:r>
              <a:rPr lang="en-US" sz="2200" dirty="0" smtClean="0"/>
              <a:t>Only 6.5% of students thought that </a:t>
            </a:r>
            <a:r>
              <a:rPr lang="en-US" sz="2200" b="1" dirty="0" smtClean="0"/>
              <a:t>students in their school</a:t>
            </a:r>
            <a:r>
              <a:rPr lang="en-US" sz="2200" dirty="0" smtClean="0"/>
              <a:t> would meet recommendations for healthy diet. One third (32%) of students said they thought </a:t>
            </a:r>
            <a:r>
              <a:rPr lang="en-US" sz="2200" b="1" dirty="0" smtClean="0"/>
              <a:t>their own diet</a:t>
            </a:r>
            <a:r>
              <a:rPr lang="en-US" sz="2200" dirty="0" smtClean="0"/>
              <a:t> would meet recommendations.</a:t>
            </a:r>
            <a:endParaRPr lang="en-US" sz="2200" dirty="0"/>
          </a:p>
        </p:txBody>
      </p:sp>
      <p:sp>
        <p:nvSpPr>
          <p:cNvPr id="37" name="Rectangle 36"/>
          <p:cNvSpPr/>
          <p:nvPr/>
        </p:nvSpPr>
        <p:spPr>
          <a:xfrm>
            <a:off x="2209800" y="8024868"/>
            <a:ext cx="5717542" cy="357132"/>
          </a:xfrm>
          <a:prstGeom prst="rect">
            <a:avLst/>
          </a:prstGeom>
        </p:spPr>
        <p:txBody>
          <a:bodyPr wrap="square" lIns="109838" tIns="54919" rIns="109838" bIns="54919">
            <a:spAutoFit/>
          </a:bodyPr>
          <a:lstStyle/>
          <a:p>
            <a:r>
              <a:rPr lang="en-US" sz="1600" dirty="0" smtClean="0"/>
              <a:t>One in four students said they “never” or “rarely” eat breakfast.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1676400" y="8405868"/>
            <a:ext cx="6618701" cy="357132"/>
          </a:xfrm>
          <a:prstGeom prst="rect">
            <a:avLst/>
          </a:prstGeom>
        </p:spPr>
        <p:txBody>
          <a:bodyPr wrap="square" lIns="109838" tIns="54919" rIns="109838" bIns="54919">
            <a:spAutoFit/>
          </a:bodyPr>
          <a:lstStyle/>
          <a:p>
            <a:r>
              <a:rPr lang="en-US" sz="1600" dirty="0" smtClean="0"/>
              <a:t>About half (46%) of students said they think about what they eat most days.</a:t>
            </a:r>
            <a:endParaRPr lang="en-US" sz="1600" dirty="0"/>
          </a:p>
        </p:txBody>
      </p:sp>
      <p:pic>
        <p:nvPicPr>
          <p:cNvPr id="44" name="Picture 43" descr="Fruit and vegetable rainbow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2056" y="6621090"/>
            <a:ext cx="4528833" cy="1000660"/>
          </a:xfrm>
          <a:prstGeom prst="rect">
            <a:avLst/>
          </a:prstGeom>
        </p:spPr>
      </p:pic>
      <p:graphicFrame>
        <p:nvGraphicFramePr>
          <p:cNvPr id="48" name="Diagram 47"/>
          <p:cNvGraphicFramePr/>
          <p:nvPr/>
        </p:nvGraphicFramePr>
        <p:xfrm>
          <a:off x="359599" y="5514449"/>
          <a:ext cx="4782722" cy="233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98201" y="2209800"/>
            <a:ext cx="9062000" cy="988074"/>
          </a:xfrm>
          <a:prstGeom prst="rect">
            <a:avLst/>
          </a:prstGeom>
          <a:noFill/>
        </p:spPr>
        <p:txBody>
          <a:bodyPr wrap="square" lIns="109838" tIns="54919" rIns="109838" bIns="54919" rtlCol="0">
            <a:spAutoFit/>
          </a:bodyPr>
          <a:lstStyle/>
          <a:p>
            <a:pPr algn="ctr"/>
            <a:r>
              <a:rPr lang="en-US" sz="1900" b="1" dirty="0" smtClean="0"/>
              <a:t>Let’s Get Healthy! visited River City High School on September 18</a:t>
            </a:r>
            <a:r>
              <a:rPr lang="en-US" sz="1900" b="1" baseline="30000" dirty="0" smtClean="0"/>
              <a:t>th</a:t>
            </a:r>
            <a:r>
              <a:rPr lang="en-US" sz="1900" b="1" dirty="0" smtClean="0"/>
              <a:t>-20</a:t>
            </a:r>
            <a:r>
              <a:rPr lang="en-US" sz="1900" b="1" baseline="30000" dirty="0" smtClean="0"/>
              <a:t>th</a:t>
            </a:r>
            <a:r>
              <a:rPr lang="en-US" sz="1900" b="1" dirty="0" smtClean="0"/>
              <a:t>, 2013 and collected research data from 1,550 River City High School students.  </a:t>
            </a:r>
          </a:p>
          <a:p>
            <a:pPr algn="ctr"/>
            <a:r>
              <a:rPr lang="en-US" sz="1900" b="1" dirty="0" smtClean="0"/>
              <a:t>647 students completed the diet station and their results are shown below.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1600200" y="14097000"/>
            <a:ext cx="7045600" cy="801276"/>
            <a:chOff x="1666944" y="14496808"/>
            <a:chExt cx="7045600" cy="801276"/>
          </a:xfrm>
        </p:grpSpPr>
        <p:pic>
          <p:nvPicPr>
            <p:cNvPr id="15" name="Picture 14" descr="C:\Users\marriott\AppData\Local\Microsoft\Windows\Temporary Internet Files\Content.Word\Yolo County Public Health Logo.jp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190" y="14496808"/>
              <a:ext cx="721354" cy="80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tretch>
              <a:fillRect/>
            </a:stretch>
          </p:blipFill>
          <p:spPr>
            <a:xfrm>
              <a:off x="6953110" y="14630400"/>
              <a:ext cx="900992" cy="467073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 rotWithShape="1">
            <a:blip r:embed="rId14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 t="29324" b="30172"/>
            <a:stretch/>
          </p:blipFill>
          <p:spPr bwMode="auto">
            <a:xfrm>
              <a:off x="5442778" y="14630400"/>
              <a:ext cx="1337509" cy="6270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p:spPr>
        </p:pic>
        <p:pic>
          <p:nvPicPr>
            <p:cNvPr id="18" name="Picture 17" descr="NIH_Logo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123" y="14630400"/>
              <a:ext cx="360677" cy="418057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tretch>
              <a:fillRect/>
            </a:stretch>
          </p:blipFill>
          <p:spPr>
            <a:xfrm>
              <a:off x="3429000" y="14630400"/>
              <a:ext cx="1307452" cy="353643"/>
            </a:xfrm>
            <a:prstGeom prst="rect">
              <a:avLst/>
            </a:prstGeom>
          </p:spPr>
        </p:pic>
        <p:pic>
          <p:nvPicPr>
            <p:cNvPr id="20" name="Picture 19" descr="CROET_head.jpg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555" y="14630400"/>
              <a:ext cx="322230" cy="555788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OHSU_V_4C_POS_RGB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944" y="14552307"/>
              <a:ext cx="939784" cy="745777"/>
            </a:xfrm>
            <a:prstGeom prst="rect">
              <a:avLst/>
            </a:prstGeom>
            <a:noFill/>
            <a:extLst/>
          </p:spPr>
        </p:pic>
      </p:grpSp>
      <p:pic>
        <p:nvPicPr>
          <p:cNvPr id="23" name="Picture 22" descr="River City Logo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82743" y="304800"/>
            <a:ext cx="870857" cy="1143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1400" y="3048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River City High School</a:t>
            </a:r>
            <a:endParaRPr lang="en-US" sz="4400" b="1" dirty="0"/>
          </a:p>
        </p:txBody>
      </p:sp>
      <p:sp>
        <p:nvSpPr>
          <p:cNvPr id="30" name="Flowchart: Alternate Process 29"/>
          <p:cNvSpPr/>
          <p:nvPr/>
        </p:nvSpPr>
        <p:spPr>
          <a:xfrm>
            <a:off x="4648200" y="11506200"/>
            <a:ext cx="1981200" cy="3048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48200" y="11430000"/>
            <a:ext cx="290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Did you know?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11353800"/>
            <a:ext cx="288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 is recommended that females consume less than 6 teaspoons per day and males consume less than 9.</a:t>
            </a:r>
            <a:endParaRPr lang="en-US" sz="1200" dirty="0"/>
          </a:p>
        </p:txBody>
      </p:sp>
      <p:grpSp>
        <p:nvGrpSpPr>
          <p:cNvPr id="3" name="Group 57"/>
          <p:cNvGrpSpPr/>
          <p:nvPr/>
        </p:nvGrpSpPr>
        <p:grpSpPr>
          <a:xfrm>
            <a:off x="7375136" y="11960097"/>
            <a:ext cx="1883164" cy="1858836"/>
            <a:chOff x="7402990" y="10704731"/>
            <a:chExt cx="1883164" cy="1858836"/>
          </a:xfrm>
        </p:grpSpPr>
        <p:sp>
          <p:nvSpPr>
            <p:cNvPr id="38" name="Rectangle 37"/>
            <p:cNvSpPr/>
            <p:nvPr/>
          </p:nvSpPr>
          <p:spPr>
            <a:xfrm>
              <a:off x="7402990" y="10704731"/>
              <a:ext cx="185531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2.7x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02990" y="11732570"/>
              <a:ext cx="1883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On average, at River City High School, students are consuming </a:t>
              </a:r>
              <a:r>
                <a:rPr lang="en-US" sz="1200" b="1" dirty="0" smtClean="0"/>
                <a:t>2.7 times more </a:t>
              </a:r>
              <a:r>
                <a:rPr lang="en-US" sz="1200" dirty="0" smtClean="0"/>
                <a:t>sugar than recommended.</a:t>
              </a:r>
              <a:endParaRPr lang="en-US" sz="1200" dirty="0"/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298121" y="3124200"/>
            <a:ext cx="5266786" cy="2184311"/>
            <a:chOff x="-4915" y="2527628"/>
            <a:chExt cx="5266786" cy="2184311"/>
          </a:xfrm>
        </p:grpSpPr>
        <p:sp>
          <p:nvSpPr>
            <p:cNvPr id="46" name="Rectangle 45"/>
            <p:cNvSpPr/>
            <p:nvPr/>
          </p:nvSpPr>
          <p:spPr>
            <a:xfrm>
              <a:off x="266615" y="3017679"/>
              <a:ext cx="19990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5 cups</a:t>
              </a:r>
              <a:endPara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6140" y="3788609"/>
              <a:ext cx="19990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4</a:t>
              </a:r>
              <a:r>
                <a:rPr 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cups</a:t>
              </a:r>
              <a:endPara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5759" y="3017679"/>
              <a:ext cx="19990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3</a:t>
              </a:r>
              <a:r>
                <a:rPr 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cups</a:t>
              </a:r>
              <a:endPara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79058" y="3788609"/>
              <a:ext cx="25344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2.5</a:t>
              </a:r>
              <a:r>
                <a:rPr 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cups</a:t>
              </a:r>
              <a:endPara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1643" y="3798104"/>
              <a:ext cx="21362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Recommended for 14-18 year olds</a:t>
              </a:r>
              <a:endParaRPr lang="en-US" sz="1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03873" y="3798818"/>
              <a:ext cx="27579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Average for River City High School students</a:t>
              </a:r>
              <a:endParaRPr lang="en-US" sz="1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0975" y="2686051"/>
              <a:ext cx="493802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Daily Fruit &amp; Vegetable Intake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4915" y="2527628"/>
              <a:ext cx="400110" cy="12697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/>
                <a:t>MALES</a:t>
              </a:r>
              <a:endParaRPr lang="en-US" sz="14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2318" y="3152269"/>
              <a:ext cx="400110" cy="15364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/>
                <a:t>FEMALES</a:t>
              </a:r>
              <a:endParaRPr lang="en-US" sz="1400" b="1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743061" y="9160639"/>
            <a:ext cx="485813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19 out of 20 River City students consume more sugar than recommended! </a:t>
            </a:r>
            <a:endParaRPr lang="en-US" b="1" dirty="0"/>
          </a:p>
        </p:txBody>
      </p:sp>
      <p:pic>
        <p:nvPicPr>
          <p:cNvPr id="82" name="Picture 81" descr="Dairy and calcium strip.pn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730" y="11136331"/>
            <a:ext cx="3388002" cy="1016164"/>
          </a:xfrm>
          <a:prstGeom prst="rect">
            <a:avLst/>
          </a:prstGeom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1" cstate="print"/>
          <a:srcRect l="40545" t="40113" r="40779" b="26374"/>
          <a:stretch>
            <a:fillRect/>
          </a:stretch>
        </p:blipFill>
        <p:spPr bwMode="auto">
          <a:xfrm>
            <a:off x="5486400" y="3352800"/>
            <a:ext cx="2286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21" cstate="print"/>
          <a:srcRect l="29340" t="80501" r="53852" b="14952"/>
          <a:stretch>
            <a:fillRect/>
          </a:stretch>
        </p:blipFill>
        <p:spPr bwMode="auto">
          <a:xfrm>
            <a:off x="7543800" y="3505200"/>
            <a:ext cx="2057400" cy="40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21" cstate="print"/>
          <a:srcRect l="48638" t="80501" r="29048" b="14952"/>
          <a:stretch>
            <a:fillRect/>
          </a:stretch>
        </p:blipFill>
        <p:spPr bwMode="auto">
          <a:xfrm>
            <a:off x="7239000" y="3886200"/>
            <a:ext cx="2731403" cy="40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7620000" y="4572000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Only 12% of River City students meet daily fruit and vegetable recommendations.</a:t>
            </a:r>
            <a:endParaRPr lang="en-US" sz="2000" dirty="0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/>
          <a:srcRect l="40890" t="46257" r="42507" b="28741"/>
          <a:stretch>
            <a:fillRect/>
          </a:stretch>
        </p:blipFill>
        <p:spPr bwMode="auto">
          <a:xfrm>
            <a:off x="2514600" y="9144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 cstate="print"/>
          <a:srcRect l="28571" t="78158" r="53317" b="17675"/>
          <a:stretch>
            <a:fillRect/>
          </a:stretch>
        </p:blipFill>
        <p:spPr bwMode="auto">
          <a:xfrm>
            <a:off x="533400" y="9829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/>
          <a:srcRect l="43665" t="38572" r="43506" b="55178"/>
          <a:stretch>
            <a:fillRect/>
          </a:stretch>
        </p:blipFill>
        <p:spPr bwMode="auto">
          <a:xfrm>
            <a:off x="1219200" y="9067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685800" y="149352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To see more results from your school and others, please visit: </a:t>
            </a:r>
            <a:r>
              <a:rPr lang="en-US" sz="1800" b="1" dirty="0" smtClean="0"/>
              <a:t>http://www.letsgethealthy.org</a:t>
            </a:r>
            <a:endParaRPr lang="en-US" sz="1800" b="1" dirty="0"/>
          </a:p>
        </p:txBody>
      </p:sp>
      <p:sp>
        <p:nvSpPr>
          <p:cNvPr id="63" name="Rectangle 62"/>
          <p:cNvSpPr/>
          <p:nvPr/>
        </p:nvSpPr>
        <p:spPr>
          <a:xfrm>
            <a:off x="4495800" y="11201400"/>
            <a:ext cx="5105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600200" y="8001000"/>
            <a:ext cx="6705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28600" y="3276600"/>
            <a:ext cx="51054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ITG</dc:creator>
  <cp:lastModifiedBy>ITG</cp:lastModifiedBy>
  <cp:revision>10</cp:revision>
  <dcterms:created xsi:type="dcterms:W3CDTF">2013-11-08T22:46:34Z</dcterms:created>
  <dcterms:modified xsi:type="dcterms:W3CDTF">2013-11-11T17:11:15Z</dcterms:modified>
</cp:coreProperties>
</file>