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0058400" cy="15544800"/>
  <p:notesSz cx="6858000" cy="9144000"/>
  <p:defaultText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698" y="2376"/>
      </p:cViewPr>
      <p:guideLst>
        <p:guide orient="horz" pos="4896"/>
        <p:guide pos="31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4828964"/>
            <a:ext cx="8549640" cy="333205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8808720"/>
            <a:ext cx="7040880" cy="3972560"/>
          </a:xfrm>
        </p:spPr>
        <p:txBody>
          <a:bodyPr/>
          <a:lstStyle>
            <a:lvl1pPr marL="0" indent="0" algn="ctr">
              <a:buNone/>
              <a:defRPr>
                <a:solidFill>
                  <a:schemeClr val="tx1">
                    <a:tint val="75000"/>
                  </a:schemeClr>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875695-8ECF-4C33-A1C5-27A9F3593316}" type="datetimeFigureOut">
              <a:rPr lang="en-US" smtClean="0"/>
              <a:pPr/>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DF209-5074-4402-8FB0-DF501E01B0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875695-8ECF-4C33-A1C5-27A9F3593316}" type="datetimeFigureOut">
              <a:rPr lang="en-US" smtClean="0"/>
              <a:pPr/>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DF209-5074-4402-8FB0-DF501E01B0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1410548"/>
            <a:ext cx="2488407" cy="3006407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562" y="1410548"/>
            <a:ext cx="7301071" cy="3006407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875695-8ECF-4C33-A1C5-27A9F3593316}" type="datetimeFigureOut">
              <a:rPr lang="en-US" smtClean="0"/>
              <a:pPr/>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DF209-5074-4402-8FB0-DF501E01B0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875695-8ECF-4C33-A1C5-27A9F3593316}" type="datetimeFigureOut">
              <a:rPr lang="en-US" smtClean="0"/>
              <a:pPr/>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DF209-5074-4402-8FB0-DF501E01B0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9988974"/>
            <a:ext cx="8549640" cy="308737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6588551"/>
            <a:ext cx="8549640" cy="3400424"/>
          </a:xfrm>
        </p:spPr>
        <p:txBody>
          <a:bodyPr anchor="b"/>
          <a:lstStyle>
            <a:lvl1pPr marL="0" indent="0">
              <a:buNone/>
              <a:defRPr sz="3200">
                <a:solidFill>
                  <a:schemeClr val="tx1">
                    <a:tint val="75000"/>
                  </a:schemeClr>
                </a:solidFill>
              </a:defRPr>
            </a:lvl1pPr>
            <a:lvl2pPr marL="731520" indent="0">
              <a:buNone/>
              <a:defRPr sz="2900">
                <a:solidFill>
                  <a:schemeClr val="tx1">
                    <a:tint val="75000"/>
                  </a:schemeClr>
                </a:solidFill>
              </a:defRPr>
            </a:lvl2pPr>
            <a:lvl3pPr marL="1463040" indent="0">
              <a:buNone/>
              <a:defRPr sz="2600">
                <a:solidFill>
                  <a:schemeClr val="tx1">
                    <a:tint val="75000"/>
                  </a:schemeClr>
                </a:solidFill>
              </a:defRPr>
            </a:lvl3pPr>
            <a:lvl4pPr marL="2194560" indent="0">
              <a:buNone/>
              <a:defRPr sz="2200">
                <a:solidFill>
                  <a:schemeClr val="tx1">
                    <a:tint val="75000"/>
                  </a:schemeClr>
                </a:solidFill>
              </a:defRPr>
            </a:lvl4pPr>
            <a:lvl5pPr marL="2926080" indent="0">
              <a:buNone/>
              <a:defRPr sz="2200">
                <a:solidFill>
                  <a:schemeClr val="tx1">
                    <a:tint val="75000"/>
                  </a:schemeClr>
                </a:solidFill>
              </a:defRPr>
            </a:lvl5pPr>
            <a:lvl6pPr marL="3657600" indent="0">
              <a:buNone/>
              <a:defRPr sz="2200">
                <a:solidFill>
                  <a:schemeClr val="tx1">
                    <a:tint val="75000"/>
                  </a:schemeClr>
                </a:solidFill>
              </a:defRPr>
            </a:lvl6pPr>
            <a:lvl7pPr marL="4389120" indent="0">
              <a:buNone/>
              <a:defRPr sz="2200">
                <a:solidFill>
                  <a:schemeClr val="tx1">
                    <a:tint val="75000"/>
                  </a:schemeClr>
                </a:solidFill>
              </a:defRPr>
            </a:lvl7pPr>
            <a:lvl8pPr marL="5120640" indent="0">
              <a:buNone/>
              <a:defRPr sz="2200">
                <a:solidFill>
                  <a:schemeClr val="tx1">
                    <a:tint val="75000"/>
                  </a:schemeClr>
                </a:solidFill>
              </a:defRPr>
            </a:lvl8pPr>
            <a:lvl9pPr marL="5852160"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875695-8ECF-4C33-A1C5-27A9F3593316}" type="datetimeFigureOut">
              <a:rPr lang="en-US" smtClean="0"/>
              <a:pPr/>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DF209-5074-4402-8FB0-DF501E01B0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562" y="8222194"/>
            <a:ext cx="4894738" cy="23252430"/>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5941" y="8222194"/>
            <a:ext cx="4894739" cy="23252430"/>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875695-8ECF-4C33-A1C5-27A9F3593316}" type="datetimeFigureOut">
              <a:rPr lang="en-US" smtClean="0"/>
              <a:pPr/>
              <a:t>11/21/2013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DF209-5074-4402-8FB0-DF501E01B0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622513"/>
            <a:ext cx="9052560" cy="259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3479590"/>
            <a:ext cx="4444207" cy="1450127"/>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4" name="Content Placeholder 3"/>
          <p:cNvSpPr>
            <a:spLocks noGrp="1"/>
          </p:cNvSpPr>
          <p:nvPr>
            <p:ph sz="half" idx="2"/>
          </p:nvPr>
        </p:nvSpPr>
        <p:spPr>
          <a:xfrm>
            <a:off x="502920" y="4929717"/>
            <a:ext cx="4444207" cy="8956253"/>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3479590"/>
            <a:ext cx="4445953" cy="1450127"/>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6" name="Content Placeholder 5"/>
          <p:cNvSpPr>
            <a:spLocks noGrp="1"/>
          </p:cNvSpPr>
          <p:nvPr>
            <p:ph sz="quarter" idx="4"/>
          </p:nvPr>
        </p:nvSpPr>
        <p:spPr>
          <a:xfrm>
            <a:off x="5109528" y="4929717"/>
            <a:ext cx="4445953" cy="8956253"/>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875695-8ECF-4C33-A1C5-27A9F3593316}" type="datetimeFigureOut">
              <a:rPr lang="en-US" smtClean="0"/>
              <a:pPr/>
              <a:t>11/21/2013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9DF209-5074-4402-8FB0-DF501E01B0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875695-8ECF-4C33-A1C5-27A9F3593316}" type="datetimeFigureOut">
              <a:rPr lang="en-US" smtClean="0"/>
              <a:pPr/>
              <a:t>11/21/2013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9DF209-5074-4402-8FB0-DF501E01B0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75695-8ECF-4C33-A1C5-27A9F3593316}" type="datetimeFigureOut">
              <a:rPr lang="en-US" smtClean="0"/>
              <a:pPr/>
              <a:t>11/21/2013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9DF209-5074-4402-8FB0-DF501E01B0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618913"/>
            <a:ext cx="3309144" cy="263398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3932555" y="618915"/>
            <a:ext cx="5622925" cy="13267056"/>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3252895"/>
            <a:ext cx="3309144" cy="10633076"/>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875695-8ECF-4C33-A1C5-27A9F3593316}" type="datetimeFigureOut">
              <a:rPr lang="en-US" smtClean="0"/>
              <a:pPr/>
              <a:t>11/21/2013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DF209-5074-4402-8FB0-DF501E01B0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10881360"/>
            <a:ext cx="6035040" cy="1284606"/>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388957"/>
            <a:ext cx="6035040" cy="9326880"/>
          </a:xfrm>
        </p:spPr>
        <p:txBody>
          <a:bodyPr/>
          <a:lstStyle>
            <a:lvl1pPr marL="0" indent="0">
              <a:buNone/>
              <a:defRPr sz="5100"/>
            </a:lvl1pPr>
            <a:lvl2pPr marL="731520" indent="0">
              <a:buNone/>
              <a:defRPr sz="4500"/>
            </a:lvl2pPr>
            <a:lvl3pPr marL="1463040" indent="0">
              <a:buNone/>
              <a:defRPr sz="380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endParaRPr lang="en-US"/>
          </a:p>
        </p:txBody>
      </p:sp>
      <p:sp>
        <p:nvSpPr>
          <p:cNvPr id="4" name="Text Placeholder 3"/>
          <p:cNvSpPr>
            <a:spLocks noGrp="1"/>
          </p:cNvSpPr>
          <p:nvPr>
            <p:ph type="body" sz="half" idx="2"/>
          </p:nvPr>
        </p:nvSpPr>
        <p:spPr>
          <a:xfrm>
            <a:off x="1971517" y="12165966"/>
            <a:ext cx="6035040" cy="1824354"/>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875695-8ECF-4C33-A1C5-27A9F3593316}" type="datetimeFigureOut">
              <a:rPr lang="en-US" smtClean="0"/>
              <a:pPr/>
              <a:t>11/21/2013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DF209-5074-4402-8FB0-DF501E01B0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622513"/>
            <a:ext cx="9052560" cy="2590800"/>
          </a:xfrm>
          <a:prstGeom prst="rect">
            <a:avLst/>
          </a:prstGeom>
        </p:spPr>
        <p:txBody>
          <a:bodyPr vert="horz" lIns="146304" tIns="73152" rIns="146304" bIns="7315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3627121"/>
            <a:ext cx="9052560" cy="10258849"/>
          </a:xfrm>
          <a:prstGeom prst="rect">
            <a:avLst/>
          </a:prstGeom>
        </p:spPr>
        <p:txBody>
          <a:bodyPr vert="horz" lIns="146304" tIns="73152" rIns="146304" bIns="731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14407728"/>
            <a:ext cx="2346960" cy="827617"/>
          </a:xfrm>
          <a:prstGeom prst="rect">
            <a:avLst/>
          </a:prstGeom>
        </p:spPr>
        <p:txBody>
          <a:bodyPr vert="horz" lIns="146304" tIns="73152" rIns="146304" bIns="73152" rtlCol="0" anchor="ctr"/>
          <a:lstStyle>
            <a:lvl1pPr algn="l">
              <a:defRPr sz="1900">
                <a:solidFill>
                  <a:schemeClr val="tx1">
                    <a:tint val="75000"/>
                  </a:schemeClr>
                </a:solidFill>
              </a:defRPr>
            </a:lvl1pPr>
          </a:lstStyle>
          <a:p>
            <a:fld id="{95875695-8ECF-4C33-A1C5-27A9F3593316}" type="datetimeFigureOut">
              <a:rPr lang="en-US" smtClean="0"/>
              <a:pPr/>
              <a:t>11/21/2013</a:t>
            </a:fld>
            <a:endParaRPr lang="en-US"/>
          </a:p>
        </p:txBody>
      </p:sp>
      <p:sp>
        <p:nvSpPr>
          <p:cNvPr id="5" name="Footer Placeholder 4"/>
          <p:cNvSpPr>
            <a:spLocks noGrp="1"/>
          </p:cNvSpPr>
          <p:nvPr>
            <p:ph type="ftr" sz="quarter" idx="3"/>
          </p:nvPr>
        </p:nvSpPr>
        <p:spPr>
          <a:xfrm>
            <a:off x="3436620" y="14407728"/>
            <a:ext cx="3185160" cy="827617"/>
          </a:xfrm>
          <a:prstGeom prst="rect">
            <a:avLst/>
          </a:prstGeom>
        </p:spPr>
        <p:txBody>
          <a:bodyPr vert="horz" lIns="146304" tIns="73152" rIns="146304" bIns="73152"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14407728"/>
            <a:ext cx="2346960" cy="827617"/>
          </a:xfrm>
          <a:prstGeom prst="rect">
            <a:avLst/>
          </a:prstGeom>
        </p:spPr>
        <p:txBody>
          <a:bodyPr vert="horz" lIns="146304" tIns="73152" rIns="146304" bIns="73152" rtlCol="0" anchor="ctr"/>
          <a:lstStyle>
            <a:lvl1pPr algn="r">
              <a:defRPr sz="1900">
                <a:solidFill>
                  <a:schemeClr val="tx1">
                    <a:tint val="75000"/>
                  </a:schemeClr>
                </a:solidFill>
              </a:defRPr>
            </a:lvl1pPr>
          </a:lstStyle>
          <a:p>
            <a:fld id="{6D9DF209-5074-4402-8FB0-DF501E01B0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3040" rtl="0" eaLnBrk="1" latinLnBrk="0" hangingPunct="1">
        <a:spcBef>
          <a:spcPct val="0"/>
        </a:spcBef>
        <a:buNone/>
        <a:defRPr sz="7000" kern="1200">
          <a:solidFill>
            <a:schemeClr val="tx1"/>
          </a:solidFill>
          <a:latin typeface="+mj-lt"/>
          <a:ea typeface="+mj-ea"/>
          <a:cs typeface="+mj-cs"/>
        </a:defRPr>
      </a:lvl1pPr>
    </p:titleStyle>
    <p:bodyStyle>
      <a:lvl1pPr marL="548640" indent="-548640" algn="l" defTabSz="1463040"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8720" indent="-457200" algn="l" defTabSz="1463040"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28800" indent="-365760" algn="l" defTabSz="1463040"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6032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9184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402336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5488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8640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1792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image" Target="../media/image2.tiff"/><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2"/>
          <p:cNvPicPr>
            <a:picLocks noChangeAspect="1" noChangeArrowheads="1"/>
          </p:cNvPicPr>
          <p:nvPr/>
        </p:nvPicPr>
        <p:blipFill>
          <a:blip r:embed="rId2" cstate="print"/>
          <a:srcRect l="29970" t="30191" r="29554" b="56095"/>
          <a:stretch>
            <a:fillRect/>
          </a:stretch>
        </p:blipFill>
        <p:spPr bwMode="auto">
          <a:xfrm>
            <a:off x="3048000" y="838200"/>
            <a:ext cx="6553200" cy="1295400"/>
          </a:xfrm>
          <a:prstGeom prst="rect">
            <a:avLst/>
          </a:prstGeom>
          <a:noFill/>
          <a:ln w="9525">
            <a:noFill/>
            <a:miter lim="800000"/>
            <a:headEnd/>
            <a:tailEnd/>
          </a:ln>
        </p:spPr>
      </p:pic>
      <p:pic>
        <p:nvPicPr>
          <p:cNvPr id="6" name="Picture 5" descr="LGHLogo copy.tif"/>
          <p:cNvPicPr>
            <a:picLocks noChangeAspect="1"/>
          </p:cNvPicPr>
          <p:nvPr/>
        </p:nvPicPr>
        <p:blipFill>
          <a:blip r:embed="rId3" cstate="print"/>
          <a:stretch>
            <a:fillRect/>
          </a:stretch>
        </p:blipFill>
        <p:spPr>
          <a:xfrm>
            <a:off x="266615" y="380920"/>
            <a:ext cx="2664899" cy="1738943"/>
          </a:xfrm>
          <a:prstGeom prst="rect">
            <a:avLst/>
          </a:prstGeom>
        </p:spPr>
      </p:pic>
      <p:sp>
        <p:nvSpPr>
          <p:cNvPr id="36" name="Rectangle 35"/>
          <p:cNvSpPr/>
          <p:nvPr/>
        </p:nvSpPr>
        <p:spPr>
          <a:xfrm>
            <a:off x="679545" y="4953000"/>
            <a:ext cx="8735785" cy="849574"/>
          </a:xfrm>
          <a:prstGeom prst="rect">
            <a:avLst/>
          </a:prstGeom>
        </p:spPr>
        <p:txBody>
          <a:bodyPr wrap="square" lIns="109838" tIns="54919" rIns="109838" bIns="54919">
            <a:spAutoFit/>
          </a:bodyPr>
          <a:lstStyle/>
          <a:p>
            <a:pPr algn="ctr"/>
            <a:r>
              <a:rPr lang="en-US" sz="2400" b="1" dirty="0" smtClean="0">
                <a:solidFill>
                  <a:schemeClr val="accent2">
                    <a:lumMod val="75000"/>
                  </a:schemeClr>
                </a:solidFill>
              </a:rPr>
              <a:t>Almost one-fourth (23%) of students said they had “no idea” about how healthy their blood pressure may be!</a:t>
            </a:r>
            <a:endParaRPr lang="en-US" sz="2400" b="1" dirty="0">
              <a:solidFill>
                <a:schemeClr val="accent2">
                  <a:lumMod val="75000"/>
                </a:schemeClr>
              </a:solidFill>
            </a:endParaRPr>
          </a:p>
        </p:txBody>
      </p:sp>
      <p:sp>
        <p:nvSpPr>
          <p:cNvPr id="49" name="TextBox 48"/>
          <p:cNvSpPr txBox="1"/>
          <p:nvPr/>
        </p:nvSpPr>
        <p:spPr>
          <a:xfrm>
            <a:off x="381000" y="2288526"/>
            <a:ext cx="9372600" cy="988074"/>
          </a:xfrm>
          <a:prstGeom prst="rect">
            <a:avLst/>
          </a:prstGeom>
          <a:noFill/>
        </p:spPr>
        <p:txBody>
          <a:bodyPr wrap="square" lIns="109838" tIns="54919" rIns="109838" bIns="54919" rtlCol="0">
            <a:spAutoFit/>
          </a:bodyPr>
          <a:lstStyle/>
          <a:p>
            <a:pPr algn="ctr"/>
            <a:r>
              <a:rPr lang="en-US" sz="1900" b="1" dirty="0" smtClean="0"/>
              <a:t>Let’s Get Healthy! visited River City High School on September 18</a:t>
            </a:r>
            <a:r>
              <a:rPr lang="en-US" sz="1900" b="1" baseline="30000" dirty="0" smtClean="0"/>
              <a:t>th</a:t>
            </a:r>
            <a:r>
              <a:rPr lang="en-US" sz="1900" b="1" dirty="0" smtClean="0"/>
              <a:t>-20</a:t>
            </a:r>
            <a:r>
              <a:rPr lang="en-US" sz="1900" b="1" baseline="30000" dirty="0" smtClean="0"/>
              <a:t>th</a:t>
            </a:r>
            <a:r>
              <a:rPr lang="en-US" sz="1900" b="1" dirty="0" smtClean="0"/>
              <a:t>, 2013 and</a:t>
            </a:r>
          </a:p>
          <a:p>
            <a:pPr algn="ctr"/>
            <a:r>
              <a:rPr lang="en-US" sz="1900" b="1" dirty="0" smtClean="0"/>
              <a:t>collected research data from 1,550 River City High School students.  </a:t>
            </a:r>
          </a:p>
          <a:p>
            <a:pPr algn="ctr"/>
            <a:r>
              <a:rPr lang="en-US" sz="1900" b="1" dirty="0" smtClean="0"/>
              <a:t>741 students completed the blood pressure station and their results are shown below.</a:t>
            </a:r>
          </a:p>
        </p:txBody>
      </p:sp>
      <p:grpSp>
        <p:nvGrpSpPr>
          <p:cNvPr id="2" name="Group 21"/>
          <p:cNvGrpSpPr/>
          <p:nvPr/>
        </p:nvGrpSpPr>
        <p:grpSpPr>
          <a:xfrm>
            <a:off x="1600200" y="14097000"/>
            <a:ext cx="7045600" cy="801276"/>
            <a:chOff x="1666944" y="14496808"/>
            <a:chExt cx="7045600" cy="801276"/>
          </a:xfrm>
        </p:grpSpPr>
        <p:pic>
          <p:nvPicPr>
            <p:cNvPr id="15" name="Picture 14" descr="C:\Users\marriott\AppData\Local\Microsoft\Windows\Temporary Internet Files\Content.Word\Yolo County Public Health Logo.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91190" y="14496808"/>
              <a:ext cx="721354" cy="801276"/>
            </a:xfrm>
            <a:prstGeom prst="rect">
              <a:avLst/>
            </a:prstGeom>
            <a:noFill/>
            <a:ln>
              <a:noFill/>
            </a:ln>
          </p:spPr>
        </p:pic>
        <p:pic>
          <p:nvPicPr>
            <p:cNvPr id="16" name="Picture 15"/>
            <p:cNvPicPr/>
            <p:nvPr/>
          </p:nvPicPr>
          <p:blipFill>
            <a:blip r:embed="rId5" cstate="print">
              <a:extLst>
                <a:ext uri="{28A0092B-C50C-407E-A947-70E740481C1C}">
                  <a14:useLocalDpi xmlns:a14="http://schemas.microsoft.com/office/drawing/2010/main" xmlns="" val="0"/>
                </a:ext>
              </a:extLst>
            </a:blip>
            <a:stretch>
              <a:fillRect/>
            </a:stretch>
          </p:blipFill>
          <p:spPr>
            <a:xfrm>
              <a:off x="6953110" y="14630400"/>
              <a:ext cx="900992" cy="467073"/>
            </a:xfrm>
            <a:prstGeom prst="rect">
              <a:avLst/>
            </a:prstGeom>
          </p:spPr>
        </p:pic>
        <p:pic>
          <p:nvPicPr>
            <p:cNvPr id="17" name="Picture 16"/>
            <p:cNvPicPr/>
            <p:nvPr/>
          </p:nvPicPr>
          <p:blipFill rotWithShape="1">
            <a:blip r:embed="rId6" cstate="print">
              <a:extLst>
                <a:ext uri="{28A0092B-C50C-407E-A947-70E740481C1C}">
                  <a14:useLocalDpi xmlns:a14="http://schemas.microsoft.com/office/drawing/2010/main" xmlns="" val="0"/>
                </a:ext>
              </a:extLst>
            </a:blip>
            <a:srcRect t="29324" b="30172"/>
            <a:stretch/>
          </p:blipFill>
          <p:spPr bwMode="auto">
            <a:xfrm>
              <a:off x="5442778" y="14630400"/>
              <a:ext cx="1337509" cy="627086"/>
            </a:xfrm>
            <a:prstGeom prst="rect">
              <a:avLst/>
            </a:prstGeom>
            <a:ln>
              <a:noFill/>
            </a:ln>
            <a:extLst>
              <a:ext uri="{53640926-AAD7-44D8-BBD7-CCE9431645EC}">
                <a14:shadowObscured xmlns:a14="http://schemas.microsoft.com/office/drawing/2010/main" xmlns=""/>
              </a:ext>
            </a:extLst>
          </p:spPr>
        </p:pic>
        <p:pic>
          <p:nvPicPr>
            <p:cNvPr id="18" name="Picture 17" descr="NIH_Logo"/>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897123" y="14630400"/>
              <a:ext cx="360677" cy="418057"/>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8"/>
            <p:cNvPicPr/>
            <p:nvPr/>
          </p:nvPicPr>
          <p:blipFill>
            <a:blip r:embed="rId8" cstate="print">
              <a:extLst>
                <a:ext uri="{28A0092B-C50C-407E-A947-70E740481C1C}">
                  <a14:useLocalDpi xmlns:a14="http://schemas.microsoft.com/office/drawing/2010/main" xmlns="" val="0"/>
                </a:ext>
              </a:extLst>
            </a:blip>
            <a:stretch>
              <a:fillRect/>
            </a:stretch>
          </p:blipFill>
          <p:spPr>
            <a:xfrm>
              <a:off x="3429000" y="14630400"/>
              <a:ext cx="1307452" cy="353643"/>
            </a:xfrm>
            <a:prstGeom prst="rect">
              <a:avLst/>
            </a:prstGeom>
          </p:spPr>
        </p:pic>
        <p:pic>
          <p:nvPicPr>
            <p:cNvPr id="20" name="Picture 19" descr="CROET_head.jpg"/>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925555" y="14630400"/>
              <a:ext cx="322230" cy="555788"/>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0" descr="OHSU_V_4C_POS_RGB"/>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666944" y="14552307"/>
              <a:ext cx="939784" cy="745777"/>
            </a:xfrm>
            <a:prstGeom prst="rect">
              <a:avLst/>
            </a:prstGeom>
            <a:noFill/>
            <a:extLst/>
          </p:spPr>
        </p:pic>
      </p:grpSp>
      <p:pic>
        <p:nvPicPr>
          <p:cNvPr id="23" name="Picture 22" descr="River City Logo.png"/>
          <p:cNvPicPr>
            <a:picLocks noChangeAspect="1"/>
          </p:cNvPicPr>
          <p:nvPr/>
        </p:nvPicPr>
        <p:blipFill>
          <a:blip r:embed="rId11" cstate="print"/>
          <a:stretch>
            <a:fillRect/>
          </a:stretch>
        </p:blipFill>
        <p:spPr>
          <a:xfrm>
            <a:off x="8882743" y="304800"/>
            <a:ext cx="870857" cy="1143000"/>
          </a:xfrm>
          <a:prstGeom prst="rect">
            <a:avLst/>
          </a:prstGeom>
        </p:spPr>
      </p:pic>
      <p:sp>
        <p:nvSpPr>
          <p:cNvPr id="24" name="TextBox 23"/>
          <p:cNvSpPr txBox="1"/>
          <p:nvPr/>
        </p:nvSpPr>
        <p:spPr>
          <a:xfrm>
            <a:off x="3581400" y="304800"/>
            <a:ext cx="5486400" cy="769441"/>
          </a:xfrm>
          <a:prstGeom prst="rect">
            <a:avLst/>
          </a:prstGeom>
          <a:noFill/>
        </p:spPr>
        <p:txBody>
          <a:bodyPr wrap="square" rtlCol="0">
            <a:spAutoFit/>
          </a:bodyPr>
          <a:lstStyle/>
          <a:p>
            <a:r>
              <a:rPr lang="en-US" sz="4400" b="1" dirty="0" smtClean="0"/>
              <a:t>River City High School</a:t>
            </a:r>
            <a:endParaRPr lang="en-US" sz="4400" b="1" dirty="0"/>
          </a:p>
        </p:txBody>
      </p:sp>
      <p:sp>
        <p:nvSpPr>
          <p:cNvPr id="62" name="TextBox 61"/>
          <p:cNvSpPr txBox="1"/>
          <p:nvPr/>
        </p:nvSpPr>
        <p:spPr>
          <a:xfrm>
            <a:off x="685800" y="14935200"/>
            <a:ext cx="9067800" cy="369332"/>
          </a:xfrm>
          <a:prstGeom prst="rect">
            <a:avLst/>
          </a:prstGeom>
          <a:noFill/>
        </p:spPr>
        <p:txBody>
          <a:bodyPr wrap="square" rtlCol="0">
            <a:spAutoFit/>
          </a:bodyPr>
          <a:lstStyle/>
          <a:p>
            <a:r>
              <a:rPr lang="en-US" sz="1800" dirty="0" smtClean="0"/>
              <a:t>To see more results from your school and others, please visit: </a:t>
            </a:r>
            <a:r>
              <a:rPr lang="en-US" sz="1800" b="1" dirty="0" smtClean="0"/>
              <a:t>http://www.letsgethealthy.org</a:t>
            </a:r>
            <a:endParaRPr lang="en-US" sz="1800" b="1" dirty="0"/>
          </a:p>
        </p:txBody>
      </p:sp>
      <p:sp>
        <p:nvSpPr>
          <p:cNvPr id="61" name="Rectangle 60"/>
          <p:cNvSpPr/>
          <p:nvPr/>
        </p:nvSpPr>
        <p:spPr>
          <a:xfrm>
            <a:off x="1688938" y="12834160"/>
            <a:ext cx="3122452" cy="1034240"/>
          </a:xfrm>
          <a:prstGeom prst="rect">
            <a:avLst/>
          </a:prstGeom>
          <a:ln w="19050">
            <a:solidFill>
              <a:schemeClr val="tx1"/>
            </a:solidFill>
          </a:ln>
        </p:spPr>
        <p:txBody>
          <a:bodyPr wrap="square" lIns="109838" tIns="54919" rIns="109838" bIns="54919">
            <a:spAutoFit/>
          </a:bodyPr>
          <a:lstStyle/>
          <a:p>
            <a:pPr algn="ctr"/>
            <a:r>
              <a:rPr lang="en-US" sz="2400" dirty="0" smtClean="0">
                <a:solidFill>
                  <a:schemeClr val="tx2"/>
                </a:solidFill>
              </a:rPr>
              <a:t>Four</a:t>
            </a:r>
            <a:r>
              <a:rPr lang="en-US" sz="2400" dirty="0" smtClean="0"/>
              <a:t> </a:t>
            </a:r>
            <a:r>
              <a:rPr lang="en-US" sz="1800" dirty="0" smtClean="0"/>
              <a:t>out of </a:t>
            </a:r>
            <a:r>
              <a:rPr lang="en-US" sz="2400" dirty="0" smtClean="0">
                <a:solidFill>
                  <a:schemeClr val="tx2"/>
                </a:solidFill>
              </a:rPr>
              <a:t>five </a:t>
            </a:r>
            <a:r>
              <a:rPr lang="en-US" sz="1800" dirty="0" smtClean="0"/>
              <a:t>students (81.3%) said they think about their health at least some days.</a:t>
            </a:r>
            <a:endParaRPr lang="en-US" sz="1800" dirty="0"/>
          </a:p>
        </p:txBody>
      </p:sp>
      <p:sp>
        <p:nvSpPr>
          <p:cNvPr id="77" name="TextBox 76"/>
          <p:cNvSpPr txBox="1"/>
          <p:nvPr/>
        </p:nvSpPr>
        <p:spPr>
          <a:xfrm>
            <a:off x="266615" y="10397967"/>
            <a:ext cx="4706362" cy="830997"/>
          </a:xfrm>
          <a:prstGeom prst="rect">
            <a:avLst/>
          </a:prstGeom>
          <a:solidFill>
            <a:srgbClr val="00B0F0"/>
          </a:solid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Recommended Blood Pressure for High School Students</a:t>
            </a:r>
            <a:endPar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8" name="TextBox 77"/>
          <p:cNvSpPr txBox="1"/>
          <p:nvPr/>
        </p:nvSpPr>
        <p:spPr>
          <a:xfrm>
            <a:off x="982499" y="11275636"/>
            <a:ext cx="3221480" cy="646331"/>
          </a:xfrm>
          <a:prstGeom prst="rect">
            <a:avLst/>
          </a:prstGeom>
          <a:noFill/>
        </p:spPr>
        <p:txBody>
          <a:bodyPr wrap="square" rtlCol="0">
            <a:spAutoFit/>
          </a:bodyPr>
          <a:lstStyle/>
          <a:p>
            <a:r>
              <a:rPr lang="en-US" sz="1800" b="1" dirty="0" smtClean="0"/>
              <a:t>Systolic	Below 117 - 120</a:t>
            </a:r>
          </a:p>
          <a:p>
            <a:r>
              <a:rPr lang="en-US" sz="1800" b="1" dirty="0" smtClean="0"/>
              <a:t>Diastolic	Below 75 - 80</a:t>
            </a:r>
            <a:endParaRPr lang="en-US" sz="1800" b="1" dirty="0"/>
          </a:p>
        </p:txBody>
      </p:sp>
      <p:grpSp>
        <p:nvGrpSpPr>
          <p:cNvPr id="7" name="Group 6"/>
          <p:cNvGrpSpPr/>
          <p:nvPr/>
        </p:nvGrpSpPr>
        <p:grpSpPr>
          <a:xfrm>
            <a:off x="5181600" y="10439400"/>
            <a:ext cx="4446221" cy="3460684"/>
            <a:chOff x="5154978" y="10582626"/>
            <a:chExt cx="4446221" cy="3460684"/>
          </a:xfrm>
        </p:grpSpPr>
        <p:sp>
          <p:nvSpPr>
            <p:cNvPr id="65" name="Rectangle 64"/>
            <p:cNvSpPr/>
            <p:nvPr/>
          </p:nvSpPr>
          <p:spPr>
            <a:xfrm>
              <a:off x="5245389" y="10610810"/>
              <a:ext cx="4233111" cy="3432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descr="Systolic blood pressure.png"/>
            <p:cNvPicPr>
              <a:picLocks noChangeAspect="1"/>
            </p:cNvPicPr>
            <p:nvPr/>
          </p:nvPicPr>
          <p:blipFill>
            <a:blip r:embed="rId12" cstate="print"/>
            <a:stretch>
              <a:fillRect/>
            </a:stretch>
          </p:blipFill>
          <p:spPr>
            <a:xfrm>
              <a:off x="5494396" y="11241224"/>
              <a:ext cx="950653" cy="1251715"/>
            </a:xfrm>
            <a:prstGeom prst="rect">
              <a:avLst/>
            </a:prstGeom>
          </p:spPr>
        </p:pic>
        <p:pic>
          <p:nvPicPr>
            <p:cNvPr id="70" name="Picture 69" descr="Diastolic blood pressure.png"/>
            <p:cNvPicPr>
              <a:picLocks noChangeAspect="1"/>
            </p:cNvPicPr>
            <p:nvPr/>
          </p:nvPicPr>
          <p:blipFill>
            <a:blip r:embed="rId13" cstate="print"/>
            <a:stretch>
              <a:fillRect/>
            </a:stretch>
          </p:blipFill>
          <p:spPr>
            <a:xfrm>
              <a:off x="5494396" y="12686474"/>
              <a:ext cx="950653" cy="1251715"/>
            </a:xfrm>
            <a:prstGeom prst="rect">
              <a:avLst/>
            </a:prstGeom>
          </p:spPr>
        </p:pic>
        <p:sp>
          <p:nvSpPr>
            <p:cNvPr id="71" name="TextBox 70"/>
            <p:cNvSpPr txBox="1"/>
            <p:nvPr/>
          </p:nvSpPr>
          <p:spPr>
            <a:xfrm>
              <a:off x="5154978" y="10582626"/>
              <a:ext cx="4446221" cy="461665"/>
            </a:xfrm>
            <a:prstGeom prst="rect">
              <a:avLst/>
            </a:prstGeom>
            <a:solidFill>
              <a:srgbClr val="92D050"/>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What do those numbers mean?</a:t>
              </a:r>
              <a:endPar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3" name="TextBox 72"/>
            <p:cNvSpPr txBox="1"/>
            <p:nvPr/>
          </p:nvSpPr>
          <p:spPr>
            <a:xfrm>
              <a:off x="6490422" y="11077772"/>
              <a:ext cx="2490065" cy="577670"/>
            </a:xfrm>
            <a:prstGeom prst="rect">
              <a:avLst/>
            </a:prstGeom>
            <a:noFill/>
          </p:spPr>
          <p:txBody>
            <a:bodyPr wrap="square" rtlCol="0">
              <a:spAutoFit/>
            </a:bodyPr>
            <a:lstStyle/>
            <a:p>
              <a:r>
                <a:rPr lang="en-US" dirty="0" smtClean="0"/>
                <a:t>Systolic</a:t>
              </a:r>
              <a:endParaRPr lang="en-US" dirty="0"/>
            </a:p>
          </p:txBody>
        </p:sp>
        <p:sp>
          <p:nvSpPr>
            <p:cNvPr id="75" name="TextBox 74"/>
            <p:cNvSpPr txBox="1"/>
            <p:nvPr/>
          </p:nvSpPr>
          <p:spPr>
            <a:xfrm>
              <a:off x="6490422" y="12548843"/>
              <a:ext cx="1660044" cy="577670"/>
            </a:xfrm>
            <a:prstGeom prst="rect">
              <a:avLst/>
            </a:prstGeom>
            <a:noFill/>
          </p:spPr>
          <p:txBody>
            <a:bodyPr wrap="square" rtlCol="0">
              <a:spAutoFit/>
            </a:bodyPr>
            <a:lstStyle/>
            <a:p>
              <a:r>
                <a:rPr lang="en-US" dirty="0" smtClean="0"/>
                <a:t>Diastolic</a:t>
              </a:r>
              <a:endParaRPr lang="en-US" dirty="0"/>
            </a:p>
          </p:txBody>
        </p:sp>
        <p:sp>
          <p:nvSpPr>
            <p:cNvPr id="79" name="Rectangle 78"/>
            <p:cNvSpPr/>
            <p:nvPr/>
          </p:nvSpPr>
          <p:spPr>
            <a:xfrm>
              <a:off x="6490422" y="12944826"/>
              <a:ext cx="2926360" cy="1000049"/>
            </a:xfrm>
            <a:prstGeom prst="rect">
              <a:avLst/>
            </a:prstGeom>
          </p:spPr>
          <p:txBody>
            <a:bodyPr wrap="square">
              <a:spAutoFit/>
            </a:bodyPr>
            <a:lstStyle/>
            <a:p>
              <a:r>
                <a:rPr lang="en-US" sz="1200" dirty="0"/>
                <a:t>The bottom number, which is also the lower of the two numbers, measures the pressure in the arteries between heartbeats (when the heart muscle is resting between beats and refilling with blood).</a:t>
              </a:r>
            </a:p>
          </p:txBody>
        </p:sp>
        <p:sp>
          <p:nvSpPr>
            <p:cNvPr id="81" name="Rectangle 80"/>
            <p:cNvSpPr/>
            <p:nvPr/>
          </p:nvSpPr>
          <p:spPr>
            <a:xfrm>
              <a:off x="6490422" y="11548163"/>
              <a:ext cx="2926360" cy="1015663"/>
            </a:xfrm>
            <a:prstGeom prst="rect">
              <a:avLst/>
            </a:prstGeom>
          </p:spPr>
          <p:txBody>
            <a:bodyPr wrap="square">
              <a:spAutoFit/>
            </a:bodyPr>
            <a:lstStyle/>
            <a:p>
              <a:r>
                <a:rPr lang="en-US" sz="1200" dirty="0"/>
                <a:t>The top number, which is also the higher of the two numbers, measures the pressure in the arteries when the heart beats (when the heart muscle contracts</a:t>
              </a:r>
              <a:r>
                <a:rPr lang="en-US" sz="1200" dirty="0" smtClean="0"/>
                <a:t>).  Systolic is a risk factor for heart disease and stroke.</a:t>
              </a:r>
              <a:endParaRPr lang="en-US" sz="1200" dirty="0"/>
            </a:p>
          </p:txBody>
        </p:sp>
      </p:grpSp>
      <p:pic>
        <p:nvPicPr>
          <p:cNvPr id="82" name="Picture 81" descr="blood-pressure.gif"/>
          <p:cNvPicPr>
            <a:picLocks noChangeAspect="1"/>
          </p:cNvPicPr>
          <p:nvPr/>
        </p:nvPicPr>
        <p:blipFill>
          <a:blip r:embed="rId14" cstate="print"/>
          <a:stretch>
            <a:fillRect/>
          </a:stretch>
        </p:blipFill>
        <p:spPr>
          <a:xfrm>
            <a:off x="690430" y="6030686"/>
            <a:ext cx="3352800" cy="2149231"/>
          </a:xfrm>
          <a:prstGeom prst="rect">
            <a:avLst/>
          </a:prstGeom>
        </p:spPr>
      </p:pic>
      <p:sp>
        <p:nvSpPr>
          <p:cNvPr id="91" name="Rectangle 90"/>
          <p:cNvSpPr/>
          <p:nvPr/>
        </p:nvSpPr>
        <p:spPr>
          <a:xfrm>
            <a:off x="4360567" y="6628246"/>
            <a:ext cx="4809833" cy="1477328"/>
          </a:xfrm>
          <a:prstGeom prst="rect">
            <a:avLst/>
          </a:prstGeom>
        </p:spPr>
        <p:txBody>
          <a:bodyPr wrap="square">
            <a:spAutoFit/>
          </a:bodyPr>
          <a:lstStyle/>
          <a:p>
            <a:pPr algn="ctr"/>
            <a:r>
              <a:rPr lang="en-US" sz="1800" dirty="0"/>
              <a:t>Blood pressure is a measurement of how hard your heart is working to pump </a:t>
            </a:r>
            <a:r>
              <a:rPr lang="en-US" sz="1800" dirty="0" smtClean="0"/>
              <a:t>blood through your body</a:t>
            </a:r>
            <a:r>
              <a:rPr lang="en-US" sz="1800" dirty="0"/>
              <a:t>. </a:t>
            </a:r>
            <a:r>
              <a:rPr lang="en-US" sz="1800" dirty="0" smtClean="0"/>
              <a:t> Circulating blood provides your organs and tissues  with oxygen </a:t>
            </a:r>
            <a:r>
              <a:rPr lang="en-US" sz="1800" dirty="0"/>
              <a:t>and nutrients </a:t>
            </a:r>
            <a:r>
              <a:rPr lang="en-US" sz="1800" dirty="0" smtClean="0"/>
              <a:t>needed to keep you alive.  </a:t>
            </a:r>
          </a:p>
        </p:txBody>
      </p:sp>
      <p:sp>
        <p:nvSpPr>
          <p:cNvPr id="92" name="TextBox 91"/>
          <p:cNvSpPr txBox="1"/>
          <p:nvPr/>
        </p:nvSpPr>
        <p:spPr>
          <a:xfrm>
            <a:off x="4452677" y="6019800"/>
            <a:ext cx="4591392" cy="461665"/>
          </a:xfrm>
          <a:prstGeom prst="rect">
            <a:avLst/>
          </a:prstGeom>
          <a:solidFill>
            <a:schemeClr val="accent4"/>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What is blood pressure?</a:t>
            </a:r>
            <a:endPar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7" name="TextBox 106"/>
          <p:cNvSpPr txBox="1"/>
          <p:nvPr/>
        </p:nvSpPr>
        <p:spPr>
          <a:xfrm>
            <a:off x="329952" y="11850469"/>
            <a:ext cx="4718937" cy="646331"/>
          </a:xfrm>
          <a:prstGeom prst="rect">
            <a:avLst/>
          </a:prstGeom>
          <a:noFill/>
        </p:spPr>
        <p:txBody>
          <a:bodyPr wrap="square" rtlCol="0">
            <a:spAutoFit/>
          </a:bodyPr>
          <a:lstStyle/>
          <a:p>
            <a:pPr algn="ctr"/>
            <a:r>
              <a:rPr lang="en-US" sz="1800" b="1" dirty="0" smtClean="0">
                <a:solidFill>
                  <a:schemeClr val="accent2">
                    <a:lumMod val="75000"/>
                  </a:schemeClr>
                </a:solidFill>
              </a:rPr>
              <a:t>Average Blood Pressure for River City Students: 110 / 63</a:t>
            </a:r>
            <a:endParaRPr lang="en-US" sz="1800" b="1" dirty="0">
              <a:solidFill>
                <a:schemeClr val="accent2">
                  <a:lumMod val="75000"/>
                </a:schemeClr>
              </a:solidFill>
            </a:endParaRPr>
          </a:p>
        </p:txBody>
      </p:sp>
      <p:grpSp>
        <p:nvGrpSpPr>
          <p:cNvPr id="8" name="Group 7"/>
          <p:cNvGrpSpPr/>
          <p:nvPr/>
        </p:nvGrpSpPr>
        <p:grpSpPr>
          <a:xfrm>
            <a:off x="756891" y="3420288"/>
            <a:ext cx="8658439" cy="1456512"/>
            <a:chOff x="758343" y="8906688"/>
            <a:chExt cx="8658439" cy="1456512"/>
          </a:xfrm>
        </p:grpSpPr>
        <p:grpSp>
          <p:nvGrpSpPr>
            <p:cNvPr id="57" name="Group 56"/>
            <p:cNvGrpSpPr/>
            <p:nvPr/>
          </p:nvGrpSpPr>
          <p:grpSpPr>
            <a:xfrm>
              <a:off x="2129943" y="8906688"/>
              <a:ext cx="6400800" cy="1447800"/>
              <a:chOff x="982873" y="4340172"/>
              <a:chExt cx="7162800" cy="1961466"/>
            </a:xfrm>
          </p:grpSpPr>
          <p:pic>
            <p:nvPicPr>
              <p:cNvPr id="63" name="Picture 3"/>
              <p:cNvPicPr>
                <a:picLocks noChangeAspect="1" noChangeArrowheads="1"/>
              </p:cNvPicPr>
              <p:nvPr/>
            </p:nvPicPr>
            <p:blipFill>
              <a:blip r:embed="rId15" cstate="print"/>
              <a:srcRect l="41247" t="50992" r="42975" b="43891"/>
              <a:stretch>
                <a:fillRect/>
              </a:stretch>
            </p:blipFill>
            <p:spPr bwMode="auto">
              <a:xfrm>
                <a:off x="2977991" y="4340172"/>
                <a:ext cx="2780082" cy="653142"/>
              </a:xfrm>
              <a:prstGeom prst="rect">
                <a:avLst/>
              </a:prstGeom>
              <a:noFill/>
              <a:ln w="9525">
                <a:noFill/>
                <a:miter lim="800000"/>
                <a:headEnd/>
                <a:tailEnd/>
              </a:ln>
            </p:spPr>
          </p:pic>
          <p:pic>
            <p:nvPicPr>
              <p:cNvPr id="64" name="Picture 3"/>
              <p:cNvPicPr>
                <a:picLocks noChangeAspect="1" noChangeArrowheads="1"/>
              </p:cNvPicPr>
              <p:nvPr/>
            </p:nvPicPr>
            <p:blipFill>
              <a:blip r:embed="rId15" cstate="print"/>
              <a:srcRect l="29539" t="58171" r="33329" b="33735"/>
              <a:stretch>
                <a:fillRect/>
              </a:stretch>
            </p:blipFill>
            <p:spPr bwMode="auto">
              <a:xfrm>
                <a:off x="1261025" y="4827059"/>
                <a:ext cx="6542883" cy="1033153"/>
              </a:xfrm>
              <a:prstGeom prst="rect">
                <a:avLst/>
              </a:prstGeom>
              <a:noFill/>
              <a:ln w="9525">
                <a:noFill/>
                <a:miter lim="800000"/>
                <a:headEnd/>
                <a:tailEnd/>
              </a:ln>
            </p:spPr>
          </p:pic>
          <p:pic>
            <p:nvPicPr>
              <p:cNvPr id="66" name="Picture 3"/>
              <p:cNvPicPr>
                <a:picLocks noChangeAspect="1" noChangeArrowheads="1"/>
              </p:cNvPicPr>
              <p:nvPr/>
            </p:nvPicPr>
            <p:blipFill>
              <a:blip r:embed="rId15" cstate="print"/>
              <a:srcRect l="29146" t="70932" r="53736" b="24959"/>
              <a:stretch>
                <a:fillRect/>
              </a:stretch>
            </p:blipFill>
            <p:spPr bwMode="auto">
              <a:xfrm>
                <a:off x="982873" y="5777087"/>
                <a:ext cx="3016332" cy="524551"/>
              </a:xfrm>
              <a:prstGeom prst="rect">
                <a:avLst/>
              </a:prstGeom>
              <a:noFill/>
              <a:ln w="9525">
                <a:noFill/>
                <a:miter lim="800000"/>
                <a:headEnd/>
                <a:tailEnd/>
              </a:ln>
            </p:spPr>
          </p:pic>
          <p:pic>
            <p:nvPicPr>
              <p:cNvPr id="67" name="Picture 3"/>
              <p:cNvPicPr>
                <a:picLocks noChangeAspect="1" noChangeArrowheads="1"/>
              </p:cNvPicPr>
              <p:nvPr/>
            </p:nvPicPr>
            <p:blipFill>
              <a:blip r:embed="rId15" cstate="print"/>
              <a:srcRect l="48357" t="70854" r="29048" b="24959"/>
              <a:stretch>
                <a:fillRect/>
              </a:stretch>
            </p:blipFill>
            <p:spPr bwMode="auto">
              <a:xfrm>
                <a:off x="4164363" y="5753337"/>
                <a:ext cx="3981310" cy="534448"/>
              </a:xfrm>
              <a:prstGeom prst="rect">
                <a:avLst/>
              </a:prstGeom>
              <a:noFill/>
              <a:ln w="9525">
                <a:noFill/>
                <a:miter lim="800000"/>
                <a:headEnd/>
                <a:tailEnd/>
              </a:ln>
            </p:spPr>
          </p:pic>
        </p:grpSp>
        <p:pic>
          <p:nvPicPr>
            <p:cNvPr id="86" name="Picture 85" descr="playing soccer.jpg"/>
            <p:cNvPicPr>
              <a:picLocks noChangeAspect="1"/>
            </p:cNvPicPr>
            <p:nvPr/>
          </p:nvPicPr>
          <p:blipFill>
            <a:blip r:embed="rId16" cstate="print"/>
            <a:stretch>
              <a:fillRect/>
            </a:stretch>
          </p:blipFill>
          <p:spPr>
            <a:xfrm>
              <a:off x="758343" y="8906688"/>
              <a:ext cx="1219200" cy="1456512"/>
            </a:xfrm>
            <a:prstGeom prst="rect">
              <a:avLst/>
            </a:prstGeom>
          </p:spPr>
        </p:pic>
        <p:pic>
          <p:nvPicPr>
            <p:cNvPr id="108" name="Picture 107" descr="jumprope.jpg"/>
            <p:cNvPicPr>
              <a:picLocks noChangeAspect="1"/>
            </p:cNvPicPr>
            <p:nvPr/>
          </p:nvPicPr>
          <p:blipFill>
            <a:blip r:embed="rId17" cstate="print"/>
            <a:stretch>
              <a:fillRect/>
            </a:stretch>
          </p:blipFill>
          <p:spPr>
            <a:xfrm>
              <a:off x="8759343" y="9035012"/>
              <a:ext cx="657439" cy="1167076"/>
            </a:xfrm>
            <a:prstGeom prst="rect">
              <a:avLst/>
            </a:prstGeom>
          </p:spPr>
        </p:pic>
      </p:grpSp>
      <p:sp>
        <p:nvSpPr>
          <p:cNvPr id="3" name="Rectangle 2"/>
          <p:cNvSpPr/>
          <p:nvPr/>
        </p:nvSpPr>
        <p:spPr>
          <a:xfrm>
            <a:off x="610573" y="8295118"/>
            <a:ext cx="4308957" cy="1661993"/>
          </a:xfrm>
          <a:prstGeom prst="rect">
            <a:avLst/>
          </a:prstGeom>
        </p:spPr>
        <p:txBody>
          <a:bodyPr wrap="square">
            <a:spAutoFit/>
          </a:bodyPr>
          <a:lstStyle/>
          <a:p>
            <a:pPr algn="ctr"/>
            <a:r>
              <a:rPr lang="en-US" sz="1800" b="1" dirty="0">
                <a:solidFill>
                  <a:schemeClr val="tx2"/>
                </a:solidFill>
              </a:rPr>
              <a:t>Too </a:t>
            </a:r>
            <a:r>
              <a:rPr lang="en-US" sz="1800" b="1" dirty="0" smtClean="0">
                <a:solidFill>
                  <a:schemeClr val="tx2"/>
                </a:solidFill>
              </a:rPr>
              <a:t>low?</a:t>
            </a:r>
            <a:r>
              <a:rPr lang="en-US" sz="1800" dirty="0" smtClean="0">
                <a:solidFill>
                  <a:schemeClr val="tx2"/>
                </a:solidFill>
              </a:rPr>
              <a:t>  </a:t>
            </a:r>
            <a:endParaRPr lang="en-US" sz="1800" dirty="0">
              <a:solidFill>
                <a:schemeClr val="tx2"/>
              </a:solidFill>
            </a:endParaRPr>
          </a:p>
          <a:p>
            <a:r>
              <a:rPr lang="en-US" sz="1200" dirty="0" smtClean="0"/>
              <a:t>Low </a:t>
            </a:r>
            <a:r>
              <a:rPr lang="en-US" sz="1200" dirty="0"/>
              <a:t>blood pressure </a:t>
            </a:r>
            <a:r>
              <a:rPr lang="en-US" sz="1200" dirty="0" smtClean="0"/>
              <a:t>is usually OK as long as you aren’t experiencing the following symptoms. Low blood pressure can have an </a:t>
            </a:r>
            <a:r>
              <a:rPr lang="en-US" sz="1200" dirty="0"/>
              <a:t>underlying cause. </a:t>
            </a:r>
          </a:p>
          <a:p>
            <a:endParaRPr lang="en-US" sz="1200" b="1" dirty="0" smtClean="0"/>
          </a:p>
          <a:p>
            <a:r>
              <a:rPr lang="en-US" sz="1200" b="1" dirty="0" smtClean="0"/>
              <a:t>Symptoms</a:t>
            </a:r>
            <a:r>
              <a:rPr lang="en-US" sz="1200" dirty="0" smtClean="0"/>
              <a:t> include dizziness, lightheadedness, fainting, unusual thirst, lack of concentration, blurred vision, nausea, cold/clammy skin, rapid shallow breathing, fatigue or depression.  </a:t>
            </a:r>
            <a:endParaRPr lang="en-US" sz="1200" dirty="0"/>
          </a:p>
        </p:txBody>
      </p:sp>
      <p:sp>
        <p:nvSpPr>
          <p:cNvPr id="4" name="Rectangle 3"/>
          <p:cNvSpPr/>
          <p:nvPr/>
        </p:nvSpPr>
        <p:spPr>
          <a:xfrm>
            <a:off x="5154150" y="8239542"/>
            <a:ext cx="4299280" cy="1661993"/>
          </a:xfrm>
          <a:prstGeom prst="rect">
            <a:avLst/>
          </a:prstGeom>
        </p:spPr>
        <p:txBody>
          <a:bodyPr wrap="square">
            <a:spAutoFit/>
          </a:bodyPr>
          <a:lstStyle/>
          <a:p>
            <a:pPr algn="ctr"/>
            <a:r>
              <a:rPr lang="en-US" sz="1800" b="1" dirty="0" smtClean="0">
                <a:solidFill>
                  <a:schemeClr val="accent2">
                    <a:lumMod val="75000"/>
                  </a:schemeClr>
                </a:solidFill>
              </a:rPr>
              <a:t>Too high?</a:t>
            </a:r>
            <a:r>
              <a:rPr lang="en-US" sz="1800" dirty="0" smtClean="0">
                <a:solidFill>
                  <a:schemeClr val="accent2">
                    <a:lumMod val="75000"/>
                  </a:schemeClr>
                </a:solidFill>
              </a:rPr>
              <a:t>  </a:t>
            </a:r>
          </a:p>
          <a:p>
            <a:r>
              <a:rPr lang="en-US" sz="1200" dirty="0" smtClean="0"/>
              <a:t>High blood pressure is known as “the silent killer” because it can be a </a:t>
            </a:r>
            <a:r>
              <a:rPr lang="en-US" sz="1200" dirty="0"/>
              <a:t>sign of </a:t>
            </a:r>
            <a:r>
              <a:rPr lang="en-US" sz="1200" dirty="0" smtClean="0"/>
              <a:t>blockages within </a:t>
            </a:r>
            <a:r>
              <a:rPr lang="en-US" sz="1200" dirty="0"/>
              <a:t>the heart or blood </a:t>
            </a:r>
            <a:r>
              <a:rPr lang="en-US" sz="1200" dirty="0" smtClean="0"/>
              <a:t>vessels, that can lead to </a:t>
            </a:r>
            <a:r>
              <a:rPr lang="en-US" sz="1200" b="1" dirty="0" smtClean="0"/>
              <a:t>heart attack </a:t>
            </a:r>
            <a:r>
              <a:rPr lang="en-US" sz="1200" dirty="0" smtClean="0"/>
              <a:t>and </a:t>
            </a:r>
            <a:r>
              <a:rPr lang="en-US" sz="1200" b="1" dirty="0" smtClean="0"/>
              <a:t>stroke</a:t>
            </a:r>
            <a:r>
              <a:rPr lang="en-US" sz="1200" dirty="0" smtClean="0"/>
              <a:t>.  </a:t>
            </a:r>
          </a:p>
          <a:p>
            <a:endParaRPr lang="en-US" sz="1200" dirty="0"/>
          </a:p>
          <a:p>
            <a:r>
              <a:rPr lang="en-US" sz="1200" b="1" dirty="0" smtClean="0"/>
              <a:t>Symptoms</a:t>
            </a:r>
            <a:r>
              <a:rPr lang="en-US" sz="1200" dirty="0" smtClean="0"/>
              <a:t> of dangerously high blood pressure include severe headaches, anxiety, shortness of breath and nosebleeds are some of the symptoms of dangerously high blood pressure.</a:t>
            </a:r>
            <a:endParaRPr lang="en-US" sz="1200"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47343" y="12756753"/>
            <a:ext cx="766294" cy="113927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373</Words>
  <Application>Microsoft Office PowerPoint</Application>
  <PresentationFormat>Custom</PresentationFormat>
  <Paragraphs>26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OHSU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ITG</dc:creator>
  <cp:lastModifiedBy>ITG</cp:lastModifiedBy>
  <cp:revision>19</cp:revision>
  <dcterms:created xsi:type="dcterms:W3CDTF">2013-11-15T17:36:14Z</dcterms:created>
  <dcterms:modified xsi:type="dcterms:W3CDTF">2013-11-21T20:53:19Z</dcterms:modified>
</cp:coreProperties>
</file>