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0058400" cy="15544800"/>
  <p:notesSz cx="6858000" cy="9144000"/>
  <p:defaultTextStyle>
    <a:defPPr>
      <a:defRPr lang="en-US"/>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179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9855" autoAdjust="0"/>
  </p:normalViewPr>
  <p:slideViewPr>
    <p:cSldViewPr>
      <p:cViewPr>
        <p:scale>
          <a:sx n="66" d="100"/>
          <a:sy n="66" d="100"/>
        </p:scale>
        <p:origin x="-1884" y="1626"/>
      </p:cViewPr>
      <p:guideLst>
        <p:guide orient="horz" pos="4896"/>
        <p:guide pos="3168"/>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4828964"/>
            <a:ext cx="8549640" cy="333205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8808720"/>
            <a:ext cx="7040880" cy="3972560"/>
          </a:xfrm>
        </p:spPr>
        <p:txBody>
          <a:bodyPr/>
          <a:lstStyle>
            <a:lvl1pPr marL="0" indent="0" algn="ctr">
              <a:buNone/>
              <a:defRPr>
                <a:solidFill>
                  <a:schemeClr val="tx1">
                    <a:tint val="75000"/>
                  </a:schemeClr>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143413-90D2-4125-B208-7BD0CB5D737B}" type="datetimeFigureOut">
              <a:rPr lang="en-US" smtClean="0"/>
              <a:pPr/>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B4AF0-1300-401A-A76A-2B2F2B78352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143413-90D2-4125-B208-7BD0CB5D737B}" type="datetimeFigureOut">
              <a:rPr lang="en-US" smtClean="0"/>
              <a:pPr/>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B4AF0-1300-401A-A76A-2B2F2B7835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272" y="1410548"/>
            <a:ext cx="2488407" cy="3006407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3562" y="1410548"/>
            <a:ext cx="7301071" cy="3006407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143413-90D2-4125-B208-7BD0CB5D737B}" type="datetimeFigureOut">
              <a:rPr lang="en-US" smtClean="0"/>
              <a:pPr/>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B4AF0-1300-401A-A76A-2B2F2B7835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143413-90D2-4125-B208-7BD0CB5D737B}" type="datetimeFigureOut">
              <a:rPr lang="en-US" smtClean="0"/>
              <a:pPr/>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B4AF0-1300-401A-A76A-2B2F2B7835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9988974"/>
            <a:ext cx="8549640" cy="308737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6588551"/>
            <a:ext cx="8549640" cy="3400424"/>
          </a:xfrm>
        </p:spPr>
        <p:txBody>
          <a:bodyPr anchor="b"/>
          <a:lstStyle>
            <a:lvl1pPr marL="0" indent="0">
              <a:buNone/>
              <a:defRPr sz="3200">
                <a:solidFill>
                  <a:schemeClr val="tx1">
                    <a:tint val="75000"/>
                  </a:schemeClr>
                </a:solidFill>
              </a:defRPr>
            </a:lvl1pPr>
            <a:lvl2pPr marL="731520" indent="0">
              <a:buNone/>
              <a:defRPr sz="2900">
                <a:solidFill>
                  <a:schemeClr val="tx1">
                    <a:tint val="75000"/>
                  </a:schemeClr>
                </a:solidFill>
              </a:defRPr>
            </a:lvl2pPr>
            <a:lvl3pPr marL="1463040" indent="0">
              <a:buNone/>
              <a:defRPr sz="2600">
                <a:solidFill>
                  <a:schemeClr val="tx1">
                    <a:tint val="75000"/>
                  </a:schemeClr>
                </a:solidFill>
              </a:defRPr>
            </a:lvl3pPr>
            <a:lvl4pPr marL="2194560" indent="0">
              <a:buNone/>
              <a:defRPr sz="2200">
                <a:solidFill>
                  <a:schemeClr val="tx1">
                    <a:tint val="75000"/>
                  </a:schemeClr>
                </a:solidFill>
              </a:defRPr>
            </a:lvl4pPr>
            <a:lvl5pPr marL="2926080" indent="0">
              <a:buNone/>
              <a:defRPr sz="2200">
                <a:solidFill>
                  <a:schemeClr val="tx1">
                    <a:tint val="75000"/>
                  </a:schemeClr>
                </a:solidFill>
              </a:defRPr>
            </a:lvl5pPr>
            <a:lvl6pPr marL="3657600" indent="0">
              <a:buNone/>
              <a:defRPr sz="2200">
                <a:solidFill>
                  <a:schemeClr val="tx1">
                    <a:tint val="75000"/>
                  </a:schemeClr>
                </a:solidFill>
              </a:defRPr>
            </a:lvl6pPr>
            <a:lvl7pPr marL="4389120" indent="0">
              <a:buNone/>
              <a:defRPr sz="2200">
                <a:solidFill>
                  <a:schemeClr val="tx1">
                    <a:tint val="75000"/>
                  </a:schemeClr>
                </a:solidFill>
              </a:defRPr>
            </a:lvl7pPr>
            <a:lvl8pPr marL="5120640" indent="0">
              <a:buNone/>
              <a:defRPr sz="2200">
                <a:solidFill>
                  <a:schemeClr val="tx1">
                    <a:tint val="75000"/>
                  </a:schemeClr>
                </a:solidFill>
              </a:defRPr>
            </a:lvl8pPr>
            <a:lvl9pPr marL="5852160"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143413-90D2-4125-B208-7BD0CB5D737B}" type="datetimeFigureOut">
              <a:rPr lang="en-US" smtClean="0"/>
              <a:pPr/>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B4AF0-1300-401A-A76A-2B2F2B78352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3562" y="8222194"/>
            <a:ext cx="4894738" cy="23252430"/>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15941" y="8222194"/>
            <a:ext cx="4894739" cy="23252430"/>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143413-90D2-4125-B208-7BD0CB5D737B}" type="datetimeFigureOut">
              <a:rPr lang="en-US" smtClean="0"/>
              <a:pPr/>
              <a:t>11/21/2013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B4AF0-1300-401A-A76A-2B2F2B7835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622513"/>
            <a:ext cx="9052560" cy="259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3479590"/>
            <a:ext cx="4444207" cy="1450127"/>
          </a:xfr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smtClean="0"/>
              <a:t>Click to edit Master text styles</a:t>
            </a:r>
          </a:p>
        </p:txBody>
      </p:sp>
      <p:sp>
        <p:nvSpPr>
          <p:cNvPr id="4" name="Content Placeholder 3"/>
          <p:cNvSpPr>
            <a:spLocks noGrp="1"/>
          </p:cNvSpPr>
          <p:nvPr>
            <p:ph sz="half" idx="2"/>
          </p:nvPr>
        </p:nvSpPr>
        <p:spPr>
          <a:xfrm>
            <a:off x="502920" y="4929717"/>
            <a:ext cx="4444207" cy="8956253"/>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3479590"/>
            <a:ext cx="4445953" cy="1450127"/>
          </a:xfr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smtClean="0"/>
              <a:t>Click to edit Master text styles</a:t>
            </a:r>
          </a:p>
        </p:txBody>
      </p:sp>
      <p:sp>
        <p:nvSpPr>
          <p:cNvPr id="6" name="Content Placeholder 5"/>
          <p:cNvSpPr>
            <a:spLocks noGrp="1"/>
          </p:cNvSpPr>
          <p:nvPr>
            <p:ph sz="quarter" idx="4"/>
          </p:nvPr>
        </p:nvSpPr>
        <p:spPr>
          <a:xfrm>
            <a:off x="5109528" y="4929717"/>
            <a:ext cx="4445953" cy="8956253"/>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143413-90D2-4125-B208-7BD0CB5D737B}" type="datetimeFigureOut">
              <a:rPr lang="en-US" smtClean="0"/>
              <a:pPr/>
              <a:t>11/21/2013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7B4AF0-1300-401A-A76A-2B2F2B78352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143413-90D2-4125-B208-7BD0CB5D737B}" type="datetimeFigureOut">
              <a:rPr lang="en-US" smtClean="0"/>
              <a:pPr/>
              <a:t>11/21/2013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7B4AF0-1300-401A-A76A-2B2F2B7835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143413-90D2-4125-B208-7BD0CB5D737B}" type="datetimeFigureOut">
              <a:rPr lang="en-US" smtClean="0"/>
              <a:pPr/>
              <a:t>11/21/2013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7B4AF0-1300-401A-A76A-2B2F2B7835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618913"/>
            <a:ext cx="3309144" cy="263398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3932555" y="618915"/>
            <a:ext cx="5622925" cy="13267056"/>
          </a:xfrm>
        </p:spPr>
        <p:txBody>
          <a:bodyPr/>
          <a:lstStyle>
            <a:lvl1pPr>
              <a:defRPr sz="5100"/>
            </a:lvl1pPr>
            <a:lvl2pPr>
              <a:defRPr sz="45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3252895"/>
            <a:ext cx="3309144" cy="10633076"/>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143413-90D2-4125-B208-7BD0CB5D737B}" type="datetimeFigureOut">
              <a:rPr lang="en-US" smtClean="0"/>
              <a:pPr/>
              <a:t>11/21/2013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B4AF0-1300-401A-A76A-2B2F2B7835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10881360"/>
            <a:ext cx="6035040" cy="1284606"/>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388957"/>
            <a:ext cx="6035040" cy="9326880"/>
          </a:xfrm>
        </p:spPr>
        <p:txBody>
          <a:bodyPr/>
          <a:lstStyle>
            <a:lvl1pPr marL="0" indent="0">
              <a:buNone/>
              <a:defRPr sz="5100"/>
            </a:lvl1pPr>
            <a:lvl2pPr marL="731520" indent="0">
              <a:buNone/>
              <a:defRPr sz="4500"/>
            </a:lvl2pPr>
            <a:lvl3pPr marL="1463040" indent="0">
              <a:buNone/>
              <a:defRPr sz="3800"/>
            </a:lvl3pPr>
            <a:lvl4pPr marL="2194560" indent="0">
              <a:buNone/>
              <a:defRPr sz="3200"/>
            </a:lvl4pPr>
            <a:lvl5pPr marL="2926080" indent="0">
              <a:buNone/>
              <a:defRPr sz="3200"/>
            </a:lvl5pPr>
            <a:lvl6pPr marL="3657600" indent="0">
              <a:buNone/>
              <a:defRPr sz="3200"/>
            </a:lvl6pPr>
            <a:lvl7pPr marL="4389120" indent="0">
              <a:buNone/>
              <a:defRPr sz="3200"/>
            </a:lvl7pPr>
            <a:lvl8pPr marL="5120640" indent="0">
              <a:buNone/>
              <a:defRPr sz="3200"/>
            </a:lvl8pPr>
            <a:lvl9pPr marL="5852160" indent="0">
              <a:buNone/>
              <a:defRPr sz="3200"/>
            </a:lvl9pPr>
          </a:lstStyle>
          <a:p>
            <a:endParaRPr lang="en-US"/>
          </a:p>
        </p:txBody>
      </p:sp>
      <p:sp>
        <p:nvSpPr>
          <p:cNvPr id="4" name="Text Placeholder 3"/>
          <p:cNvSpPr>
            <a:spLocks noGrp="1"/>
          </p:cNvSpPr>
          <p:nvPr>
            <p:ph type="body" sz="half" idx="2"/>
          </p:nvPr>
        </p:nvSpPr>
        <p:spPr>
          <a:xfrm>
            <a:off x="1971517" y="12165966"/>
            <a:ext cx="6035040" cy="1824354"/>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143413-90D2-4125-B208-7BD0CB5D737B}" type="datetimeFigureOut">
              <a:rPr lang="en-US" smtClean="0"/>
              <a:pPr/>
              <a:t>11/21/2013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B4AF0-1300-401A-A76A-2B2F2B7835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622513"/>
            <a:ext cx="9052560" cy="2590800"/>
          </a:xfrm>
          <a:prstGeom prst="rect">
            <a:avLst/>
          </a:prstGeom>
        </p:spPr>
        <p:txBody>
          <a:bodyPr vert="horz" lIns="146304" tIns="73152" rIns="146304" bIns="7315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3627121"/>
            <a:ext cx="9052560" cy="10258849"/>
          </a:xfrm>
          <a:prstGeom prst="rect">
            <a:avLst/>
          </a:prstGeom>
        </p:spPr>
        <p:txBody>
          <a:bodyPr vert="horz" lIns="146304" tIns="73152" rIns="146304" bIns="7315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14407728"/>
            <a:ext cx="2346960" cy="827617"/>
          </a:xfrm>
          <a:prstGeom prst="rect">
            <a:avLst/>
          </a:prstGeom>
        </p:spPr>
        <p:txBody>
          <a:bodyPr vert="horz" lIns="146304" tIns="73152" rIns="146304" bIns="73152" rtlCol="0" anchor="ctr"/>
          <a:lstStyle>
            <a:lvl1pPr algn="l">
              <a:defRPr sz="1900">
                <a:solidFill>
                  <a:schemeClr val="tx1">
                    <a:tint val="75000"/>
                  </a:schemeClr>
                </a:solidFill>
              </a:defRPr>
            </a:lvl1pPr>
          </a:lstStyle>
          <a:p>
            <a:fld id="{A3143413-90D2-4125-B208-7BD0CB5D737B}" type="datetimeFigureOut">
              <a:rPr lang="en-US" smtClean="0"/>
              <a:pPr/>
              <a:t>11/21/2013</a:t>
            </a:fld>
            <a:endParaRPr lang="en-US"/>
          </a:p>
        </p:txBody>
      </p:sp>
      <p:sp>
        <p:nvSpPr>
          <p:cNvPr id="5" name="Footer Placeholder 4"/>
          <p:cNvSpPr>
            <a:spLocks noGrp="1"/>
          </p:cNvSpPr>
          <p:nvPr>
            <p:ph type="ftr" sz="quarter" idx="3"/>
          </p:nvPr>
        </p:nvSpPr>
        <p:spPr>
          <a:xfrm>
            <a:off x="3436620" y="14407728"/>
            <a:ext cx="3185160" cy="827617"/>
          </a:xfrm>
          <a:prstGeom prst="rect">
            <a:avLst/>
          </a:prstGeom>
        </p:spPr>
        <p:txBody>
          <a:bodyPr vert="horz" lIns="146304" tIns="73152" rIns="146304" bIns="73152"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14407728"/>
            <a:ext cx="2346960" cy="827617"/>
          </a:xfrm>
          <a:prstGeom prst="rect">
            <a:avLst/>
          </a:prstGeom>
        </p:spPr>
        <p:txBody>
          <a:bodyPr vert="horz" lIns="146304" tIns="73152" rIns="146304" bIns="73152" rtlCol="0" anchor="ctr"/>
          <a:lstStyle>
            <a:lvl1pPr algn="r">
              <a:defRPr sz="1900">
                <a:solidFill>
                  <a:schemeClr val="tx1">
                    <a:tint val="75000"/>
                  </a:schemeClr>
                </a:solidFill>
              </a:defRPr>
            </a:lvl1pPr>
          </a:lstStyle>
          <a:p>
            <a:fld id="{A17B4AF0-1300-401A-A76A-2B2F2B7835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63040" rtl="0" eaLnBrk="1" latinLnBrk="0" hangingPunct="1">
        <a:spcBef>
          <a:spcPct val="0"/>
        </a:spcBef>
        <a:buNone/>
        <a:defRPr sz="7000" kern="1200">
          <a:solidFill>
            <a:schemeClr val="tx1"/>
          </a:solidFill>
          <a:latin typeface="+mj-lt"/>
          <a:ea typeface="+mj-ea"/>
          <a:cs typeface="+mj-cs"/>
        </a:defRPr>
      </a:lvl1pPr>
    </p:titleStyle>
    <p:bodyStyle>
      <a:lvl1pPr marL="548640" indent="-548640" algn="l" defTabSz="1463040"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8720" indent="-457200" algn="l" defTabSz="1463040"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28800" indent="-365760" algn="l" defTabSz="1463040"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6032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9184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402336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5488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8640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21792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tiff"/><Relationship Id="rId9" Type="http://schemas.openxmlformats.org/officeDocument/2006/relationships/image" Target="../media/image8.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descr="weightapple.png"/>
          <p:cNvPicPr>
            <a:picLocks noChangeAspect="1"/>
          </p:cNvPicPr>
          <p:nvPr/>
        </p:nvPicPr>
        <p:blipFill>
          <a:blip r:embed="rId2" cstate="print"/>
          <a:stretch>
            <a:fillRect/>
          </a:stretch>
        </p:blipFill>
        <p:spPr>
          <a:xfrm>
            <a:off x="588763" y="12496800"/>
            <a:ext cx="1267864" cy="1508684"/>
          </a:xfrm>
          <a:prstGeom prst="rect">
            <a:avLst/>
          </a:prstGeom>
        </p:spPr>
      </p:pic>
      <p:pic>
        <p:nvPicPr>
          <p:cNvPr id="48" name="Picture 2"/>
          <p:cNvPicPr>
            <a:picLocks noChangeAspect="1" noChangeArrowheads="1"/>
          </p:cNvPicPr>
          <p:nvPr/>
        </p:nvPicPr>
        <p:blipFill>
          <a:blip r:embed="rId3" cstate="print"/>
          <a:srcRect l="29494" t="21048" r="30982" b="66000"/>
          <a:stretch>
            <a:fillRect/>
          </a:stretch>
        </p:blipFill>
        <p:spPr bwMode="auto">
          <a:xfrm>
            <a:off x="2971800" y="861562"/>
            <a:ext cx="6400800" cy="1272038"/>
          </a:xfrm>
          <a:prstGeom prst="rect">
            <a:avLst/>
          </a:prstGeom>
          <a:noFill/>
          <a:ln w="9525">
            <a:noFill/>
            <a:miter lim="800000"/>
            <a:headEnd/>
            <a:tailEnd/>
          </a:ln>
        </p:spPr>
      </p:pic>
      <p:pic>
        <p:nvPicPr>
          <p:cNvPr id="6" name="Picture 5" descr="LGHLogo copy.tif"/>
          <p:cNvPicPr>
            <a:picLocks noChangeAspect="1"/>
          </p:cNvPicPr>
          <p:nvPr/>
        </p:nvPicPr>
        <p:blipFill>
          <a:blip r:embed="rId4" cstate="print"/>
          <a:stretch>
            <a:fillRect/>
          </a:stretch>
        </p:blipFill>
        <p:spPr>
          <a:xfrm>
            <a:off x="266615" y="380920"/>
            <a:ext cx="2664899" cy="1738943"/>
          </a:xfrm>
          <a:prstGeom prst="rect">
            <a:avLst/>
          </a:prstGeom>
        </p:spPr>
      </p:pic>
      <p:sp>
        <p:nvSpPr>
          <p:cNvPr id="36" name="Rectangle 35"/>
          <p:cNvSpPr/>
          <p:nvPr/>
        </p:nvSpPr>
        <p:spPr>
          <a:xfrm>
            <a:off x="1686247" y="12556417"/>
            <a:ext cx="7991153" cy="1388183"/>
          </a:xfrm>
          <a:prstGeom prst="rect">
            <a:avLst/>
          </a:prstGeom>
        </p:spPr>
        <p:txBody>
          <a:bodyPr wrap="square" lIns="109838" tIns="54919" rIns="109838" bIns="54919">
            <a:spAutoFit/>
          </a:bodyPr>
          <a:lstStyle/>
          <a:p>
            <a:r>
              <a:rPr lang="en-US" sz="2400" b="1" dirty="0" smtClean="0">
                <a:solidFill>
                  <a:schemeClr val="tx2"/>
                </a:solidFill>
              </a:rPr>
              <a:t>Did you know?  </a:t>
            </a:r>
            <a:r>
              <a:rPr lang="en-US" sz="1600" b="1" dirty="0" smtClean="0"/>
              <a:t>Your choices </a:t>
            </a:r>
            <a:r>
              <a:rPr lang="en-US" sz="1600" b="1" u="sng" dirty="0" smtClean="0"/>
              <a:t>now</a:t>
            </a:r>
            <a:r>
              <a:rPr lang="en-US" sz="1600" b="1" dirty="0" smtClean="0"/>
              <a:t> have a big impact on your behaviors as an adult!!!  </a:t>
            </a:r>
          </a:p>
          <a:p>
            <a:pPr algn="ctr"/>
            <a:r>
              <a:rPr lang="en-US" sz="1400" dirty="0" smtClean="0"/>
              <a:t>Dietary and physical exercise habits established during adolescence can persist into adulthood.  </a:t>
            </a:r>
          </a:p>
          <a:p>
            <a:pPr algn="ctr"/>
            <a:endParaRPr lang="en-US" sz="1100" dirty="0"/>
          </a:p>
          <a:p>
            <a:pPr algn="ctr"/>
            <a:r>
              <a:rPr lang="en-US" sz="2000" b="1" dirty="0" smtClean="0">
                <a:solidFill>
                  <a:schemeClr val="tx2"/>
                </a:solidFill>
              </a:rPr>
              <a:t>Why </a:t>
            </a:r>
            <a:r>
              <a:rPr lang="en-US" sz="2000" b="1" dirty="0" smtClean="0">
                <a:solidFill>
                  <a:schemeClr val="tx2"/>
                </a:solidFill>
              </a:rPr>
              <a:t>does this matter?  </a:t>
            </a:r>
            <a:r>
              <a:rPr lang="en-US" sz="1400" dirty="0" smtClean="0"/>
              <a:t>Being overweight or obese puts you at risk for many health problems like coronary heart disease, high blood pressure, type 2 diabetes, breathing problems, and certain cancers. </a:t>
            </a:r>
            <a:endParaRPr lang="en-US" sz="1400" dirty="0"/>
          </a:p>
        </p:txBody>
      </p:sp>
      <p:sp>
        <p:nvSpPr>
          <p:cNvPr id="49" name="TextBox 48"/>
          <p:cNvSpPr txBox="1"/>
          <p:nvPr/>
        </p:nvSpPr>
        <p:spPr>
          <a:xfrm>
            <a:off x="381000" y="2288526"/>
            <a:ext cx="9372600" cy="988074"/>
          </a:xfrm>
          <a:prstGeom prst="rect">
            <a:avLst/>
          </a:prstGeom>
          <a:noFill/>
        </p:spPr>
        <p:txBody>
          <a:bodyPr wrap="square" lIns="109838" tIns="54919" rIns="109838" bIns="54919" rtlCol="0">
            <a:spAutoFit/>
          </a:bodyPr>
          <a:lstStyle/>
          <a:p>
            <a:pPr algn="ctr"/>
            <a:r>
              <a:rPr lang="en-US" sz="1900" b="1" dirty="0" smtClean="0"/>
              <a:t>Let’s Get Healthy! visited River City High School on September 18</a:t>
            </a:r>
            <a:r>
              <a:rPr lang="en-US" sz="1900" b="1" baseline="30000" dirty="0" smtClean="0"/>
              <a:t>th</a:t>
            </a:r>
            <a:r>
              <a:rPr lang="en-US" sz="1900" b="1" dirty="0" smtClean="0"/>
              <a:t>-20</a:t>
            </a:r>
            <a:r>
              <a:rPr lang="en-US" sz="1900" b="1" baseline="30000" dirty="0" smtClean="0"/>
              <a:t>th</a:t>
            </a:r>
            <a:r>
              <a:rPr lang="en-US" sz="1900" b="1" dirty="0" smtClean="0"/>
              <a:t>, 2013 and</a:t>
            </a:r>
          </a:p>
          <a:p>
            <a:pPr algn="ctr"/>
            <a:r>
              <a:rPr lang="en-US" sz="1900" b="1" dirty="0" smtClean="0"/>
              <a:t>collected research data from 1,550 River City High School students.  </a:t>
            </a:r>
          </a:p>
          <a:p>
            <a:pPr algn="ctr"/>
            <a:r>
              <a:rPr lang="en-US" sz="1900" b="1" dirty="0"/>
              <a:t>7</a:t>
            </a:r>
            <a:r>
              <a:rPr lang="en-US" sz="1900" b="1" dirty="0" smtClean="0"/>
              <a:t>10 students completed the body composition station and their results are shown below.</a:t>
            </a:r>
          </a:p>
        </p:txBody>
      </p:sp>
      <p:grpSp>
        <p:nvGrpSpPr>
          <p:cNvPr id="3" name="Group 21"/>
          <p:cNvGrpSpPr/>
          <p:nvPr/>
        </p:nvGrpSpPr>
        <p:grpSpPr>
          <a:xfrm>
            <a:off x="1600200" y="14097000"/>
            <a:ext cx="7045600" cy="801276"/>
            <a:chOff x="1666944" y="14496808"/>
            <a:chExt cx="7045600" cy="801276"/>
          </a:xfrm>
        </p:grpSpPr>
        <p:pic>
          <p:nvPicPr>
            <p:cNvPr id="15" name="Picture 14" descr="C:\Users\marriott\AppData\Local\Microsoft\Windows\Temporary Internet Files\Content.Word\Yolo County Public Health Logo.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991190" y="14496808"/>
              <a:ext cx="721354" cy="801276"/>
            </a:xfrm>
            <a:prstGeom prst="rect">
              <a:avLst/>
            </a:prstGeom>
            <a:noFill/>
            <a:ln>
              <a:noFill/>
            </a:ln>
          </p:spPr>
        </p:pic>
        <p:pic>
          <p:nvPicPr>
            <p:cNvPr id="16" name="Picture 15"/>
            <p:cNvPicPr/>
            <p:nvPr/>
          </p:nvPicPr>
          <p:blipFill>
            <a:blip r:embed="rId6" cstate="print">
              <a:extLst>
                <a:ext uri="{28A0092B-C50C-407E-A947-70E740481C1C}">
                  <a14:useLocalDpi xmlns:a14="http://schemas.microsoft.com/office/drawing/2010/main" xmlns="" val="0"/>
                </a:ext>
              </a:extLst>
            </a:blip>
            <a:stretch>
              <a:fillRect/>
            </a:stretch>
          </p:blipFill>
          <p:spPr>
            <a:xfrm>
              <a:off x="6953110" y="14630400"/>
              <a:ext cx="900992" cy="467073"/>
            </a:xfrm>
            <a:prstGeom prst="rect">
              <a:avLst/>
            </a:prstGeom>
          </p:spPr>
        </p:pic>
        <p:pic>
          <p:nvPicPr>
            <p:cNvPr id="17" name="Picture 16"/>
            <p:cNvPicPr/>
            <p:nvPr/>
          </p:nvPicPr>
          <p:blipFill rotWithShape="1">
            <a:blip r:embed="rId7" cstate="print">
              <a:extLst>
                <a:ext uri="{28A0092B-C50C-407E-A947-70E740481C1C}">
                  <a14:useLocalDpi xmlns:a14="http://schemas.microsoft.com/office/drawing/2010/main" xmlns="" val="0"/>
                </a:ext>
              </a:extLst>
            </a:blip>
            <a:srcRect t="29324" b="30172"/>
            <a:stretch/>
          </p:blipFill>
          <p:spPr bwMode="auto">
            <a:xfrm>
              <a:off x="5442778" y="14630400"/>
              <a:ext cx="1337509" cy="627086"/>
            </a:xfrm>
            <a:prstGeom prst="rect">
              <a:avLst/>
            </a:prstGeom>
            <a:ln>
              <a:noFill/>
            </a:ln>
            <a:extLst>
              <a:ext uri="{53640926-AAD7-44D8-BBD7-CCE9431645EC}">
                <a14:shadowObscured xmlns:a14="http://schemas.microsoft.com/office/drawing/2010/main" xmlns=""/>
              </a:ext>
            </a:extLst>
          </p:spPr>
        </p:pic>
        <p:pic>
          <p:nvPicPr>
            <p:cNvPr id="18" name="Picture 17" descr="NIH_Logo"/>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897123" y="14630400"/>
              <a:ext cx="360677" cy="418057"/>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8"/>
            <p:cNvPicPr/>
            <p:nvPr/>
          </p:nvPicPr>
          <p:blipFill>
            <a:blip r:embed="rId9" cstate="print">
              <a:extLst>
                <a:ext uri="{28A0092B-C50C-407E-A947-70E740481C1C}">
                  <a14:useLocalDpi xmlns:a14="http://schemas.microsoft.com/office/drawing/2010/main" xmlns="" val="0"/>
                </a:ext>
              </a:extLst>
            </a:blip>
            <a:stretch>
              <a:fillRect/>
            </a:stretch>
          </p:blipFill>
          <p:spPr>
            <a:xfrm>
              <a:off x="3429000" y="14630400"/>
              <a:ext cx="1307452" cy="353643"/>
            </a:xfrm>
            <a:prstGeom prst="rect">
              <a:avLst/>
            </a:prstGeom>
          </p:spPr>
        </p:pic>
        <p:pic>
          <p:nvPicPr>
            <p:cNvPr id="20" name="Picture 19" descr="CROET_head.jpg"/>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925555" y="14630400"/>
              <a:ext cx="322230" cy="555788"/>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0" descr="OHSU_V_4C_POS_RGB"/>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666944" y="14552307"/>
              <a:ext cx="939784" cy="745777"/>
            </a:xfrm>
            <a:prstGeom prst="rect">
              <a:avLst/>
            </a:prstGeom>
            <a:noFill/>
            <a:extLst/>
          </p:spPr>
        </p:pic>
      </p:grpSp>
      <p:pic>
        <p:nvPicPr>
          <p:cNvPr id="23" name="Picture 22" descr="River City Logo.png"/>
          <p:cNvPicPr>
            <a:picLocks noChangeAspect="1"/>
          </p:cNvPicPr>
          <p:nvPr/>
        </p:nvPicPr>
        <p:blipFill>
          <a:blip r:embed="rId12" cstate="print"/>
          <a:stretch>
            <a:fillRect/>
          </a:stretch>
        </p:blipFill>
        <p:spPr>
          <a:xfrm>
            <a:off x="8882743" y="304800"/>
            <a:ext cx="870857" cy="1143000"/>
          </a:xfrm>
          <a:prstGeom prst="rect">
            <a:avLst/>
          </a:prstGeom>
        </p:spPr>
      </p:pic>
      <p:sp>
        <p:nvSpPr>
          <p:cNvPr id="24" name="TextBox 23"/>
          <p:cNvSpPr txBox="1"/>
          <p:nvPr/>
        </p:nvSpPr>
        <p:spPr>
          <a:xfrm>
            <a:off x="3581400" y="304800"/>
            <a:ext cx="5486400" cy="769441"/>
          </a:xfrm>
          <a:prstGeom prst="rect">
            <a:avLst/>
          </a:prstGeom>
          <a:noFill/>
        </p:spPr>
        <p:txBody>
          <a:bodyPr wrap="square" rtlCol="0">
            <a:spAutoFit/>
          </a:bodyPr>
          <a:lstStyle/>
          <a:p>
            <a:r>
              <a:rPr lang="en-US" sz="4400" b="1" dirty="0" smtClean="0"/>
              <a:t>River City High School</a:t>
            </a:r>
            <a:endParaRPr lang="en-US" sz="4400" b="1" dirty="0"/>
          </a:p>
        </p:txBody>
      </p:sp>
      <p:sp>
        <p:nvSpPr>
          <p:cNvPr id="62" name="TextBox 61"/>
          <p:cNvSpPr txBox="1"/>
          <p:nvPr/>
        </p:nvSpPr>
        <p:spPr>
          <a:xfrm>
            <a:off x="685800" y="14935200"/>
            <a:ext cx="9067800" cy="369332"/>
          </a:xfrm>
          <a:prstGeom prst="rect">
            <a:avLst/>
          </a:prstGeom>
          <a:noFill/>
        </p:spPr>
        <p:txBody>
          <a:bodyPr wrap="square" rtlCol="0">
            <a:spAutoFit/>
          </a:bodyPr>
          <a:lstStyle/>
          <a:p>
            <a:r>
              <a:rPr lang="en-US" sz="1800" dirty="0" smtClean="0"/>
              <a:t>To see more results from your school and others, please visit: </a:t>
            </a:r>
            <a:r>
              <a:rPr lang="en-US" sz="1800" b="1" dirty="0" smtClean="0"/>
              <a:t>http://www.letsgethealthy.org</a:t>
            </a:r>
            <a:endParaRPr lang="en-US" sz="1800" b="1" dirty="0"/>
          </a:p>
        </p:txBody>
      </p:sp>
      <p:sp>
        <p:nvSpPr>
          <p:cNvPr id="30" name="Flowchart: Alternate Process 29"/>
          <p:cNvSpPr/>
          <p:nvPr/>
        </p:nvSpPr>
        <p:spPr>
          <a:xfrm>
            <a:off x="722349" y="7906408"/>
            <a:ext cx="4771623" cy="2151218"/>
          </a:xfrm>
          <a:prstGeom prst="flowChartAlternateProcess">
            <a:avLst/>
          </a:prstGeom>
          <a:noFill/>
          <a:ln>
            <a:solidFill>
              <a:srgbClr val="0070C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2" name="TextBox 31"/>
          <p:cNvSpPr txBox="1"/>
          <p:nvPr/>
        </p:nvSpPr>
        <p:spPr>
          <a:xfrm>
            <a:off x="1485900" y="6978559"/>
            <a:ext cx="3269042" cy="769441"/>
          </a:xfrm>
          <a:prstGeom prst="rect">
            <a:avLst/>
          </a:prstGeom>
          <a:noFill/>
        </p:spPr>
        <p:txBody>
          <a:bodyPr wrap="square" rtlCol="0">
            <a:spAutoFit/>
          </a:bodyPr>
          <a:lstStyle/>
          <a:p>
            <a:pPr algn="ctr"/>
            <a:r>
              <a:rPr lang="en-US" sz="1600" b="1" dirty="0">
                <a:solidFill>
                  <a:schemeClr val="tx2"/>
                </a:solidFill>
              </a:rPr>
              <a:t>Did you know</a:t>
            </a:r>
            <a:r>
              <a:rPr lang="en-US" sz="1600" b="1" dirty="0" smtClean="0">
                <a:solidFill>
                  <a:schemeClr val="tx2"/>
                </a:solidFill>
              </a:rPr>
              <a:t>?  </a:t>
            </a:r>
            <a:r>
              <a:rPr lang="en-US" sz="1400" dirty="0" smtClean="0"/>
              <a:t>The recommendations for your BMI, height, and weight change </a:t>
            </a:r>
            <a:r>
              <a:rPr lang="en-US" sz="1400" b="1" u="sng" dirty="0" smtClean="0"/>
              <a:t>EVERY</a:t>
            </a:r>
            <a:r>
              <a:rPr lang="en-US" sz="1400" dirty="0" smtClean="0"/>
              <a:t> month until you’re 20!  </a:t>
            </a:r>
          </a:p>
        </p:txBody>
      </p:sp>
      <p:sp>
        <p:nvSpPr>
          <p:cNvPr id="65" name="Rectangle 64"/>
          <p:cNvSpPr/>
          <p:nvPr/>
        </p:nvSpPr>
        <p:spPr>
          <a:xfrm>
            <a:off x="762000" y="3581400"/>
            <a:ext cx="3886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838200" y="3733800"/>
            <a:ext cx="3581400" cy="2971800"/>
            <a:chOff x="650599" y="7196334"/>
            <a:chExt cx="3959063" cy="3469359"/>
          </a:xfrm>
        </p:grpSpPr>
        <p:pic>
          <p:nvPicPr>
            <p:cNvPr id="51" name="Picture 4"/>
            <p:cNvPicPr>
              <a:picLocks noChangeAspect="1" noChangeArrowheads="1"/>
            </p:cNvPicPr>
            <p:nvPr/>
          </p:nvPicPr>
          <p:blipFill>
            <a:blip r:embed="rId13" cstate="print"/>
            <a:srcRect l="39990" t="32476" r="40444" b="61677"/>
            <a:stretch>
              <a:fillRect/>
            </a:stretch>
          </p:blipFill>
          <p:spPr bwMode="auto">
            <a:xfrm>
              <a:off x="1481339" y="7196334"/>
              <a:ext cx="2448353" cy="529983"/>
            </a:xfrm>
            <a:prstGeom prst="rect">
              <a:avLst/>
            </a:prstGeom>
            <a:noFill/>
            <a:ln w="9525">
              <a:noFill/>
              <a:miter lim="800000"/>
              <a:headEnd/>
              <a:tailEnd/>
            </a:ln>
          </p:spPr>
        </p:pic>
        <p:pic>
          <p:nvPicPr>
            <p:cNvPr id="52" name="Picture 4"/>
            <p:cNvPicPr>
              <a:picLocks noChangeAspect="1" noChangeArrowheads="1"/>
            </p:cNvPicPr>
            <p:nvPr/>
          </p:nvPicPr>
          <p:blipFill>
            <a:blip r:embed="rId13" cstate="print"/>
            <a:srcRect l="30476" t="50659" r="37885" b="19838"/>
            <a:stretch>
              <a:fillRect/>
            </a:stretch>
          </p:blipFill>
          <p:spPr bwMode="auto">
            <a:xfrm>
              <a:off x="650599" y="7991309"/>
              <a:ext cx="3959063" cy="2674384"/>
            </a:xfrm>
            <a:prstGeom prst="rect">
              <a:avLst/>
            </a:prstGeom>
            <a:noFill/>
            <a:ln w="9525">
              <a:noFill/>
              <a:miter lim="800000"/>
              <a:headEnd/>
              <a:tailEnd/>
            </a:ln>
          </p:spPr>
        </p:pic>
      </p:grpSp>
      <p:grpSp>
        <p:nvGrpSpPr>
          <p:cNvPr id="53" name="Group 52"/>
          <p:cNvGrpSpPr/>
          <p:nvPr/>
        </p:nvGrpSpPr>
        <p:grpSpPr>
          <a:xfrm>
            <a:off x="5512859" y="7239000"/>
            <a:ext cx="3859741" cy="2646657"/>
            <a:chOff x="4956495" y="10462322"/>
            <a:chExt cx="3859741" cy="2646657"/>
          </a:xfrm>
        </p:grpSpPr>
        <p:pic>
          <p:nvPicPr>
            <p:cNvPr id="55" name="Picture 5"/>
            <p:cNvPicPr>
              <a:picLocks noChangeAspect="1" noChangeArrowheads="1"/>
            </p:cNvPicPr>
            <p:nvPr/>
          </p:nvPicPr>
          <p:blipFill>
            <a:blip r:embed="rId14" cstate="print"/>
            <a:srcRect l="39494" t="30190" r="40679" b="64338"/>
            <a:stretch>
              <a:fillRect/>
            </a:stretch>
          </p:blipFill>
          <p:spPr bwMode="auto">
            <a:xfrm>
              <a:off x="5800573" y="10462322"/>
              <a:ext cx="2034285" cy="406742"/>
            </a:xfrm>
            <a:prstGeom prst="rect">
              <a:avLst/>
            </a:prstGeom>
            <a:noFill/>
            <a:ln w="9525">
              <a:noFill/>
              <a:miter lim="800000"/>
              <a:headEnd/>
              <a:tailEnd/>
            </a:ln>
          </p:spPr>
        </p:pic>
        <p:pic>
          <p:nvPicPr>
            <p:cNvPr id="56" name="Picture 5"/>
            <p:cNvPicPr>
              <a:picLocks noChangeAspect="1" noChangeArrowheads="1"/>
            </p:cNvPicPr>
            <p:nvPr/>
          </p:nvPicPr>
          <p:blipFill>
            <a:blip r:embed="rId14" cstate="print"/>
            <a:srcRect l="30952" t="44454" r="31429" b="38131"/>
            <a:stretch>
              <a:fillRect/>
            </a:stretch>
          </p:blipFill>
          <p:spPr bwMode="auto">
            <a:xfrm>
              <a:off x="4956495" y="11185229"/>
              <a:ext cx="3859741" cy="1294410"/>
            </a:xfrm>
            <a:prstGeom prst="rect">
              <a:avLst/>
            </a:prstGeom>
            <a:noFill/>
            <a:ln w="9525">
              <a:noFill/>
              <a:miter lim="800000"/>
              <a:headEnd/>
              <a:tailEnd/>
            </a:ln>
          </p:spPr>
        </p:pic>
        <p:pic>
          <p:nvPicPr>
            <p:cNvPr id="58" name="Picture 5"/>
            <p:cNvPicPr>
              <a:picLocks noChangeAspect="1" noChangeArrowheads="1"/>
            </p:cNvPicPr>
            <p:nvPr/>
          </p:nvPicPr>
          <p:blipFill>
            <a:blip r:embed="rId14" cstate="print"/>
            <a:srcRect l="39378" t="71110" r="40679" b="19784"/>
            <a:stretch>
              <a:fillRect/>
            </a:stretch>
          </p:blipFill>
          <p:spPr bwMode="auto">
            <a:xfrm>
              <a:off x="6273018" y="12432139"/>
              <a:ext cx="2046160" cy="676840"/>
            </a:xfrm>
            <a:prstGeom prst="rect">
              <a:avLst/>
            </a:prstGeom>
            <a:noFill/>
            <a:ln w="9525">
              <a:noFill/>
              <a:miter lim="800000"/>
              <a:headEnd/>
              <a:tailEnd/>
            </a:ln>
          </p:spPr>
        </p:pic>
        <p:pic>
          <p:nvPicPr>
            <p:cNvPr id="59" name="Picture 5"/>
            <p:cNvPicPr>
              <a:picLocks noChangeAspect="1" noChangeArrowheads="1"/>
            </p:cNvPicPr>
            <p:nvPr/>
          </p:nvPicPr>
          <p:blipFill>
            <a:blip r:embed="rId14" cstate="print"/>
            <a:srcRect l="45397" t="37180" r="46617" b="57348"/>
            <a:stretch>
              <a:fillRect/>
            </a:stretch>
          </p:blipFill>
          <p:spPr bwMode="auto">
            <a:xfrm>
              <a:off x="6436428" y="10825987"/>
              <a:ext cx="819397" cy="406742"/>
            </a:xfrm>
            <a:prstGeom prst="rect">
              <a:avLst/>
            </a:prstGeom>
            <a:noFill/>
            <a:ln w="9525">
              <a:noFill/>
              <a:miter lim="800000"/>
              <a:headEnd/>
              <a:tailEnd/>
            </a:ln>
          </p:spPr>
        </p:pic>
      </p:grpSp>
      <p:pic>
        <p:nvPicPr>
          <p:cNvPr id="60" name="Picture 3"/>
          <p:cNvPicPr>
            <a:picLocks noChangeAspect="1" noChangeArrowheads="1"/>
          </p:cNvPicPr>
          <p:nvPr/>
        </p:nvPicPr>
        <p:blipFill>
          <a:blip r:embed="rId3" cstate="print"/>
          <a:srcRect l="32857" t="63714" r="34286" b="19360"/>
          <a:stretch>
            <a:fillRect/>
          </a:stretch>
        </p:blipFill>
        <p:spPr bwMode="auto">
          <a:xfrm>
            <a:off x="5105400" y="3542662"/>
            <a:ext cx="4595997" cy="1715138"/>
          </a:xfrm>
          <a:prstGeom prst="rect">
            <a:avLst/>
          </a:prstGeom>
          <a:noFill/>
          <a:ln w="9525">
            <a:noFill/>
            <a:miter lim="800000"/>
            <a:headEnd/>
            <a:tailEnd/>
          </a:ln>
        </p:spPr>
      </p:pic>
      <p:sp>
        <p:nvSpPr>
          <p:cNvPr id="61" name="Rectangle 60"/>
          <p:cNvSpPr/>
          <p:nvPr/>
        </p:nvSpPr>
        <p:spPr>
          <a:xfrm>
            <a:off x="6402548" y="5687493"/>
            <a:ext cx="3122452" cy="941907"/>
          </a:xfrm>
          <a:prstGeom prst="rect">
            <a:avLst/>
          </a:prstGeom>
        </p:spPr>
        <p:txBody>
          <a:bodyPr wrap="square" lIns="109838" tIns="54919" rIns="109838" bIns="54919">
            <a:spAutoFit/>
          </a:bodyPr>
          <a:lstStyle/>
          <a:p>
            <a:r>
              <a:rPr lang="en-US" sz="1800" dirty="0" smtClean="0"/>
              <a:t>Over one-fourth of students (29%) said they think about their body size every day.</a:t>
            </a:r>
            <a:endParaRPr lang="en-US" sz="1800" dirty="0"/>
          </a:p>
        </p:txBody>
      </p:sp>
      <p:pic>
        <p:nvPicPr>
          <p:cNvPr id="68" name="Picture 67" descr="tallapple.png"/>
          <p:cNvPicPr>
            <a:picLocks noChangeAspect="1"/>
          </p:cNvPicPr>
          <p:nvPr/>
        </p:nvPicPr>
        <p:blipFill>
          <a:blip r:embed="rId15" cstate="print"/>
          <a:stretch>
            <a:fillRect/>
          </a:stretch>
        </p:blipFill>
        <p:spPr>
          <a:xfrm>
            <a:off x="5598513" y="5535241"/>
            <a:ext cx="802287" cy="1094159"/>
          </a:xfrm>
          <a:prstGeom prst="rect">
            <a:avLst/>
          </a:prstGeom>
        </p:spPr>
      </p:pic>
      <p:pic>
        <p:nvPicPr>
          <p:cNvPr id="74" name="Picture 73" descr="slimapple.png"/>
          <p:cNvPicPr>
            <a:picLocks noChangeAspect="1"/>
          </p:cNvPicPr>
          <p:nvPr/>
        </p:nvPicPr>
        <p:blipFill>
          <a:blip r:embed="rId16" cstate="print"/>
          <a:stretch>
            <a:fillRect/>
          </a:stretch>
        </p:blipFill>
        <p:spPr>
          <a:xfrm>
            <a:off x="742949" y="6978559"/>
            <a:ext cx="636209" cy="724477"/>
          </a:xfrm>
          <a:prstGeom prst="rect">
            <a:avLst/>
          </a:prstGeom>
        </p:spPr>
      </p:pic>
      <p:grpSp>
        <p:nvGrpSpPr>
          <p:cNvPr id="2" name="Group 1"/>
          <p:cNvGrpSpPr/>
          <p:nvPr/>
        </p:nvGrpSpPr>
        <p:grpSpPr>
          <a:xfrm>
            <a:off x="565844" y="10376433"/>
            <a:ext cx="9296400" cy="2196567"/>
            <a:chOff x="533400" y="7023633"/>
            <a:chExt cx="9296400" cy="2196567"/>
          </a:xfrm>
        </p:grpSpPr>
        <p:grpSp>
          <p:nvGrpSpPr>
            <p:cNvPr id="83" name="Group 82"/>
            <p:cNvGrpSpPr/>
            <p:nvPr/>
          </p:nvGrpSpPr>
          <p:grpSpPr>
            <a:xfrm>
              <a:off x="533400" y="7543800"/>
              <a:ext cx="4572000" cy="1295400"/>
              <a:chOff x="1210682" y="6194513"/>
              <a:chExt cx="7683336" cy="1531804"/>
            </a:xfrm>
          </p:grpSpPr>
          <p:pic>
            <p:nvPicPr>
              <p:cNvPr id="84" name="Picture 83"/>
              <p:cNvPicPr>
                <a:picLocks noChangeAspect="1" noChangeArrowheads="1"/>
              </p:cNvPicPr>
              <p:nvPr/>
            </p:nvPicPr>
            <p:blipFill>
              <a:blip r:embed="rId17" cstate="print"/>
              <a:srcRect l="11396" t="45441" r="46591" b="42208"/>
              <a:stretch>
                <a:fillRect/>
              </a:stretch>
            </p:blipFill>
            <p:spPr bwMode="auto">
              <a:xfrm>
                <a:off x="1210682" y="6455770"/>
                <a:ext cx="7683336" cy="1270547"/>
              </a:xfrm>
              <a:prstGeom prst="rect">
                <a:avLst/>
              </a:prstGeom>
              <a:noFill/>
              <a:ln w="1">
                <a:noFill/>
                <a:miter lim="800000"/>
                <a:headEnd/>
                <a:tailEnd/>
              </a:ln>
            </p:spPr>
          </p:pic>
          <p:pic>
            <p:nvPicPr>
              <p:cNvPr id="85" name="Picture 84"/>
              <p:cNvPicPr>
                <a:picLocks noChangeAspect="1" noChangeArrowheads="1"/>
              </p:cNvPicPr>
              <p:nvPr/>
            </p:nvPicPr>
            <p:blipFill>
              <a:blip r:embed="rId17" cstate="print"/>
              <a:srcRect l="11591" t="30202" r="49115" b="67374"/>
              <a:stretch>
                <a:fillRect/>
              </a:stretch>
            </p:blipFill>
            <p:spPr bwMode="auto">
              <a:xfrm>
                <a:off x="1249198" y="6194513"/>
                <a:ext cx="7186111" cy="249382"/>
              </a:xfrm>
              <a:prstGeom prst="rect">
                <a:avLst/>
              </a:prstGeom>
              <a:noFill/>
              <a:ln w="1">
                <a:noFill/>
                <a:miter lim="800000"/>
                <a:headEnd/>
                <a:tailEnd/>
              </a:ln>
            </p:spPr>
          </p:pic>
        </p:grpSp>
        <p:grpSp>
          <p:nvGrpSpPr>
            <p:cNvPr id="86" name="Group 85"/>
            <p:cNvGrpSpPr/>
            <p:nvPr/>
          </p:nvGrpSpPr>
          <p:grpSpPr>
            <a:xfrm>
              <a:off x="5257800" y="7543800"/>
              <a:ext cx="4572000" cy="1298448"/>
              <a:chOff x="1168692" y="7991309"/>
              <a:chExt cx="7683336" cy="1485200"/>
            </a:xfrm>
          </p:grpSpPr>
          <p:pic>
            <p:nvPicPr>
              <p:cNvPr id="87" name="Picture 86"/>
              <p:cNvPicPr>
                <a:picLocks noChangeAspect="1" noChangeArrowheads="1"/>
              </p:cNvPicPr>
              <p:nvPr/>
            </p:nvPicPr>
            <p:blipFill>
              <a:blip r:embed="rId17" cstate="print"/>
              <a:srcRect l="11396" t="73031" r="46591" b="14609"/>
              <a:stretch>
                <a:fillRect/>
              </a:stretch>
            </p:blipFill>
            <p:spPr bwMode="auto">
              <a:xfrm>
                <a:off x="1168692" y="8205065"/>
                <a:ext cx="7683336" cy="1271444"/>
              </a:xfrm>
              <a:prstGeom prst="rect">
                <a:avLst/>
              </a:prstGeom>
              <a:noFill/>
              <a:ln w="1">
                <a:noFill/>
                <a:miter lim="800000"/>
                <a:headEnd/>
                <a:tailEnd/>
              </a:ln>
            </p:spPr>
          </p:pic>
          <p:pic>
            <p:nvPicPr>
              <p:cNvPr id="88" name="Picture 87"/>
              <p:cNvPicPr>
                <a:picLocks noChangeAspect="1" noChangeArrowheads="1"/>
              </p:cNvPicPr>
              <p:nvPr/>
            </p:nvPicPr>
            <p:blipFill>
              <a:blip r:embed="rId17" cstate="print"/>
              <a:srcRect l="11591" t="58139" r="49115" b="40014"/>
              <a:stretch>
                <a:fillRect/>
              </a:stretch>
            </p:blipFill>
            <p:spPr bwMode="auto">
              <a:xfrm>
                <a:off x="1210682" y="7991309"/>
                <a:ext cx="7186111" cy="190006"/>
              </a:xfrm>
              <a:prstGeom prst="rect">
                <a:avLst/>
              </a:prstGeom>
              <a:noFill/>
              <a:ln w="1">
                <a:noFill/>
                <a:miter lim="800000"/>
                <a:headEnd/>
                <a:tailEnd/>
              </a:ln>
            </p:spPr>
          </p:pic>
        </p:grpSp>
        <p:pic>
          <p:nvPicPr>
            <p:cNvPr id="93" name="Picture 92"/>
            <p:cNvPicPr>
              <a:picLocks noChangeAspect="1" noChangeArrowheads="1"/>
            </p:cNvPicPr>
            <p:nvPr/>
          </p:nvPicPr>
          <p:blipFill>
            <a:blip r:embed="rId17" cstate="print"/>
            <a:srcRect l="29378" t="84647" r="49080" b="11039"/>
            <a:stretch>
              <a:fillRect/>
            </a:stretch>
          </p:blipFill>
          <p:spPr bwMode="auto">
            <a:xfrm>
              <a:off x="2895600" y="8776477"/>
              <a:ext cx="3939531" cy="443723"/>
            </a:xfrm>
            <a:prstGeom prst="rect">
              <a:avLst/>
            </a:prstGeom>
            <a:noFill/>
            <a:ln w="1">
              <a:noFill/>
              <a:miter lim="800000"/>
              <a:headEnd/>
              <a:tailEnd/>
            </a:ln>
          </p:spPr>
        </p:pic>
        <p:sp>
          <p:nvSpPr>
            <p:cNvPr id="94" name="TextBox 93"/>
            <p:cNvSpPr txBox="1"/>
            <p:nvPr/>
          </p:nvSpPr>
          <p:spPr>
            <a:xfrm>
              <a:off x="5282786" y="7023633"/>
              <a:ext cx="4318414" cy="677108"/>
            </a:xfrm>
            <a:prstGeom prst="rect">
              <a:avLst/>
            </a:prstGeom>
            <a:noFill/>
          </p:spPr>
          <p:txBody>
            <a:bodyPr wrap="square" rtlCol="0">
              <a:spAutoFit/>
            </a:bodyPr>
            <a:lstStyle/>
            <a:p>
              <a:r>
                <a:rPr lang="en-US" sz="1200" dirty="0" smtClean="0"/>
                <a:t>Average Body Fat Percentage at River City HS for Boys: </a:t>
              </a:r>
              <a:r>
                <a:rPr lang="en-US" sz="1400" b="1" dirty="0" smtClean="0"/>
                <a:t>16.2%</a:t>
              </a:r>
              <a:endParaRPr lang="en-US" sz="1200" b="1" dirty="0" smtClean="0"/>
            </a:p>
            <a:p>
              <a:r>
                <a:rPr lang="en-US" sz="1200" b="1" dirty="0" smtClean="0">
                  <a:solidFill>
                    <a:srgbClr val="00B0F0"/>
                  </a:solidFill>
                </a:rPr>
                <a:t>Blue dots</a:t>
              </a:r>
              <a:r>
                <a:rPr lang="en-US" sz="1200" dirty="0" smtClean="0"/>
                <a:t> </a:t>
              </a:r>
              <a:r>
                <a:rPr lang="en-US" sz="1200" dirty="0"/>
                <a:t>show the average for </a:t>
              </a:r>
              <a:r>
                <a:rPr lang="en-US" sz="1200" dirty="0" smtClean="0"/>
                <a:t>boys at </a:t>
              </a:r>
              <a:r>
                <a:rPr lang="en-US" sz="1200" dirty="0"/>
                <a:t>your school based on age</a:t>
              </a:r>
            </a:p>
            <a:p>
              <a:endParaRPr lang="en-US" sz="1200" dirty="0"/>
            </a:p>
          </p:txBody>
        </p:sp>
        <p:sp>
          <p:nvSpPr>
            <p:cNvPr id="95" name="TextBox 94"/>
            <p:cNvSpPr txBox="1"/>
            <p:nvPr/>
          </p:nvSpPr>
          <p:spPr>
            <a:xfrm>
              <a:off x="556320" y="7023633"/>
              <a:ext cx="4276124" cy="492443"/>
            </a:xfrm>
            <a:prstGeom prst="rect">
              <a:avLst/>
            </a:prstGeom>
            <a:noFill/>
          </p:spPr>
          <p:txBody>
            <a:bodyPr wrap="square" rtlCol="0">
              <a:spAutoFit/>
            </a:bodyPr>
            <a:lstStyle/>
            <a:p>
              <a:pPr algn="ctr"/>
              <a:r>
                <a:rPr lang="en-US" sz="1200" dirty="0" smtClean="0"/>
                <a:t>Average Body Fat Percentage at River City HS for Girls: </a:t>
              </a:r>
              <a:r>
                <a:rPr lang="en-US" sz="1400" b="1" dirty="0" smtClean="0"/>
                <a:t>27.1%</a:t>
              </a:r>
              <a:endParaRPr lang="en-US" sz="1200" b="1" dirty="0" smtClean="0"/>
            </a:p>
            <a:p>
              <a:r>
                <a:rPr lang="en-US" sz="1200" b="1" dirty="0" smtClean="0">
                  <a:solidFill>
                    <a:srgbClr val="F51796"/>
                  </a:solidFill>
                </a:rPr>
                <a:t>Pink </a:t>
              </a:r>
              <a:r>
                <a:rPr lang="en-US" sz="1200" b="1" dirty="0" smtClean="0">
                  <a:solidFill>
                    <a:srgbClr val="F51796"/>
                  </a:solidFill>
                </a:rPr>
                <a:t>dots</a:t>
              </a:r>
              <a:r>
                <a:rPr lang="en-US" sz="1200" dirty="0" smtClean="0"/>
                <a:t> show the average for girls at your school based on age</a:t>
              </a:r>
              <a:endParaRPr lang="en-US" sz="1200" dirty="0"/>
            </a:p>
          </p:txBody>
        </p:sp>
        <p:sp>
          <p:nvSpPr>
            <p:cNvPr id="96" name="Oval 95"/>
            <p:cNvSpPr/>
            <p:nvPr/>
          </p:nvSpPr>
          <p:spPr>
            <a:xfrm>
              <a:off x="4114800" y="7772400"/>
              <a:ext cx="76200" cy="76200"/>
            </a:xfrm>
            <a:prstGeom prst="ellipse">
              <a:avLst/>
            </a:prstGeom>
            <a:solidFill>
              <a:srgbClr val="F51796"/>
            </a:solidFill>
            <a:ln>
              <a:solidFill>
                <a:srgbClr val="F517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4038600" y="7924800"/>
              <a:ext cx="76200" cy="76200"/>
            </a:xfrm>
            <a:prstGeom prst="ellipse">
              <a:avLst/>
            </a:prstGeom>
            <a:solidFill>
              <a:srgbClr val="F51796"/>
            </a:solidFill>
            <a:ln>
              <a:solidFill>
                <a:srgbClr val="F517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4038600" y="8077200"/>
              <a:ext cx="76200" cy="76200"/>
            </a:xfrm>
            <a:prstGeom prst="ellipse">
              <a:avLst/>
            </a:prstGeom>
            <a:solidFill>
              <a:srgbClr val="F51796"/>
            </a:solidFill>
            <a:ln>
              <a:solidFill>
                <a:srgbClr val="F517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886200" y="8229600"/>
              <a:ext cx="76200" cy="76200"/>
            </a:xfrm>
            <a:prstGeom prst="ellipse">
              <a:avLst/>
            </a:prstGeom>
            <a:solidFill>
              <a:srgbClr val="F51796"/>
            </a:solidFill>
            <a:ln>
              <a:solidFill>
                <a:srgbClr val="F517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3429000" y="8305800"/>
              <a:ext cx="76200" cy="76200"/>
            </a:xfrm>
            <a:prstGeom prst="ellipse">
              <a:avLst/>
            </a:prstGeom>
            <a:solidFill>
              <a:srgbClr val="F51796"/>
            </a:solidFill>
            <a:ln>
              <a:solidFill>
                <a:srgbClr val="F517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7162800" y="8077200"/>
              <a:ext cx="76200" cy="762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7315200" y="8382000"/>
              <a:ext cx="76200" cy="762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7543800" y="8229600"/>
              <a:ext cx="76200" cy="762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8305800" y="7772400"/>
              <a:ext cx="76200" cy="762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7391400" y="7924800"/>
              <a:ext cx="76200" cy="762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p:cNvSpPr txBox="1"/>
          <p:nvPr/>
        </p:nvSpPr>
        <p:spPr>
          <a:xfrm>
            <a:off x="762000" y="7997041"/>
            <a:ext cx="4731972" cy="1985159"/>
          </a:xfrm>
          <a:prstGeom prst="rect">
            <a:avLst/>
          </a:prstGeom>
          <a:noFill/>
        </p:spPr>
        <p:txBody>
          <a:bodyPr wrap="square" rtlCol="0">
            <a:spAutoFit/>
          </a:bodyPr>
          <a:lstStyle/>
          <a:p>
            <a:pPr algn="ctr"/>
            <a:r>
              <a:rPr lang="en-US" sz="1800" b="1" dirty="0" smtClean="0">
                <a:solidFill>
                  <a:schemeClr val="tx2"/>
                </a:solidFill>
              </a:rPr>
              <a:t>Body fat is important!  </a:t>
            </a:r>
            <a:r>
              <a:rPr lang="en-US" sz="1500" dirty="0" smtClean="0"/>
              <a:t>We all need body fat to survive.  It protects our organs and enables reproductive functions as we get older.    However, too much body fat can lead to obesity and risk of chronic disease.</a:t>
            </a:r>
          </a:p>
          <a:p>
            <a:pPr algn="ctr"/>
            <a:endParaRPr lang="en-US" sz="1200" dirty="0"/>
          </a:p>
          <a:p>
            <a:pPr algn="ctr"/>
            <a:r>
              <a:rPr lang="en-US" sz="1600" b="1" dirty="0" smtClean="0"/>
              <a:t>What is right for you?</a:t>
            </a:r>
            <a:r>
              <a:rPr lang="en-US" sz="1600" dirty="0" smtClean="0"/>
              <a:t>  </a:t>
            </a:r>
            <a:r>
              <a:rPr lang="en-US" sz="1500" dirty="0" smtClean="0"/>
              <a:t>It depends on your age and gender!  Girls need more than boys.  Look below to see how recommendations change based on age.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TotalTime>
  <Words>291</Words>
  <Application>Microsoft Office PowerPoint</Application>
  <PresentationFormat>Custom</PresentationFormat>
  <Paragraphs>18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OHSU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ITG</dc:creator>
  <cp:lastModifiedBy>ITG</cp:lastModifiedBy>
  <cp:revision>53</cp:revision>
  <dcterms:created xsi:type="dcterms:W3CDTF">2013-11-14T17:07:53Z</dcterms:created>
  <dcterms:modified xsi:type="dcterms:W3CDTF">2013-11-21T20:52:59Z</dcterms:modified>
</cp:coreProperties>
</file>