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6858000" cy="9144000" type="screen4x3"/>
  <p:notesSz cx="69469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2982"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D8E52D-17A9-49DB-AD66-8484C9805AFF}"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1881008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8E52D-17A9-49DB-AD66-8484C9805AFF}"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44562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8E52D-17A9-49DB-AD66-8484C9805AFF}"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1911591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8E52D-17A9-49DB-AD66-8484C9805AFF}"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3852935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D8E52D-17A9-49DB-AD66-8484C9805AFF}"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84568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D8E52D-17A9-49DB-AD66-8484C9805AFF}"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255589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D8E52D-17A9-49DB-AD66-8484C9805AFF}" type="datetimeFigureOut">
              <a:rPr lang="en-US" smtClean="0"/>
              <a:t>3/11/2014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314070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D8E52D-17A9-49DB-AD66-8484C9805AFF}" type="datetimeFigureOut">
              <a:rPr lang="en-US" smtClean="0"/>
              <a:t>3/11/2014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2014668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8E52D-17A9-49DB-AD66-8484C9805AFF}" type="datetimeFigureOut">
              <a:rPr lang="en-US" smtClean="0"/>
              <a:t>3/11/2014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190999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8E52D-17A9-49DB-AD66-8484C9805AFF}"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258318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8E52D-17A9-49DB-AD66-8484C9805AFF}"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BEAEA-4D2F-4EB0-9EE2-413514839FDB}" type="slidenum">
              <a:rPr lang="en-US" smtClean="0"/>
              <a:t>‹#›</a:t>
            </a:fld>
            <a:endParaRPr lang="en-US"/>
          </a:p>
        </p:txBody>
      </p:sp>
    </p:spTree>
    <p:extLst>
      <p:ext uri="{BB962C8B-B14F-4D97-AF65-F5344CB8AC3E}">
        <p14:creationId xmlns:p14="http://schemas.microsoft.com/office/powerpoint/2010/main" val="418601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CD8E52D-17A9-49DB-AD66-8484C9805AFF}" type="datetimeFigureOut">
              <a:rPr lang="en-US" smtClean="0"/>
              <a:t>3/11/2014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11BEAEA-4D2F-4EB0-9EE2-413514839FDB}" type="slidenum">
              <a:rPr lang="en-US" smtClean="0"/>
              <a:t>‹#›</a:t>
            </a:fld>
            <a:endParaRPr lang="en-US"/>
          </a:p>
        </p:txBody>
      </p:sp>
    </p:spTree>
    <p:extLst>
      <p:ext uri="{BB962C8B-B14F-4D97-AF65-F5344CB8AC3E}">
        <p14:creationId xmlns:p14="http://schemas.microsoft.com/office/powerpoint/2010/main" val="3967274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nature.com/nrn/journal/v12/n10/full/nrn3109.html" TargetMode="External"/><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hyperlink" Target="http://www.ncbi.nlm.nih.gov/pubmed/2432693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pbs.org/wgbh/nova/transcripts/3413_genes.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796" y="457200"/>
            <a:ext cx="6172200" cy="1524000"/>
          </a:xfrm>
        </p:spPr>
        <p:txBody>
          <a:bodyPr>
            <a:normAutofit/>
          </a:bodyPr>
          <a:lstStyle/>
          <a:p>
            <a:pPr marL="577850" indent="-577850" algn="l"/>
            <a:r>
              <a:rPr lang="en-US" sz="4000" dirty="0" smtClean="0"/>
              <a:t>Create your own…</a:t>
            </a:r>
            <a:br>
              <a:rPr lang="en-US" sz="4000" dirty="0" smtClean="0"/>
            </a:br>
            <a:r>
              <a:rPr lang="en-US" b="1" dirty="0" smtClean="0">
                <a:solidFill>
                  <a:srgbClr val="7030A0"/>
                </a:solidFill>
              </a:rPr>
              <a:t>Epigenetics Flip Board</a:t>
            </a:r>
            <a:endParaRPr lang="en-US" b="1" dirty="0">
              <a:solidFill>
                <a:srgbClr val="7030A0"/>
              </a:solidFill>
            </a:endParaRPr>
          </a:p>
        </p:txBody>
      </p:sp>
      <p:sp>
        <p:nvSpPr>
          <p:cNvPr id="3" name="Content Placeholder 2"/>
          <p:cNvSpPr>
            <a:spLocks noGrp="1"/>
          </p:cNvSpPr>
          <p:nvPr>
            <p:ph idx="1"/>
          </p:nvPr>
        </p:nvSpPr>
        <p:spPr>
          <a:xfrm>
            <a:off x="346849" y="1981200"/>
            <a:ext cx="6172200" cy="6034617"/>
          </a:xfrm>
        </p:spPr>
        <p:txBody>
          <a:bodyPr/>
          <a:lstStyle/>
          <a:p>
            <a:pPr marL="0" indent="0">
              <a:buNone/>
            </a:pPr>
            <a:r>
              <a:rPr lang="en-US" sz="2000" u="sng" dirty="0" smtClean="0"/>
              <a:t>Instructions</a:t>
            </a:r>
            <a:r>
              <a:rPr lang="en-US" sz="2000" dirty="0" smtClean="0"/>
              <a:t>:</a:t>
            </a:r>
          </a:p>
          <a:p>
            <a:pPr marL="514350" indent="-514350">
              <a:buAutoNum type="arabicPeriod"/>
            </a:pPr>
            <a:r>
              <a:rPr lang="en-US" sz="2000" dirty="0" smtClean="0"/>
              <a:t>Print out the following questions and answers.  </a:t>
            </a:r>
          </a:p>
          <a:p>
            <a:pPr marL="628650" lvl="1" indent="0">
              <a:buNone/>
            </a:pPr>
            <a:r>
              <a:rPr lang="en-US" sz="1200" dirty="0" smtClean="0"/>
              <a:t>(</a:t>
            </a:r>
            <a:r>
              <a:rPr lang="en-US" sz="1600" dirty="0" smtClean="0"/>
              <a:t>Stiffer paper works best.  Font note: “Typography of Coop” was used here but it can be replaced by any font you choose.)</a:t>
            </a:r>
          </a:p>
          <a:p>
            <a:pPr marL="514350" indent="-514350">
              <a:buAutoNum type="arabicPeriod" startAt="2"/>
            </a:pPr>
            <a:r>
              <a:rPr lang="en-US" sz="2000" dirty="0" smtClean="0"/>
              <a:t>Cut around the boxes</a:t>
            </a:r>
          </a:p>
          <a:p>
            <a:pPr marL="514350" indent="-514350">
              <a:buAutoNum type="arabicPeriod" startAt="2"/>
            </a:pPr>
            <a:r>
              <a:rPr lang="en-US" sz="2000" dirty="0" smtClean="0"/>
              <a:t>Tape the question page over the answer and affix to a surface </a:t>
            </a:r>
            <a:r>
              <a:rPr lang="en-US" sz="1800" dirty="0" smtClean="0"/>
              <a:t>(we used a wooden “sandwich board” but it can be poster board or wall.  Optional:  you can add a paper tab to the question page to make it easier to lift.) </a:t>
            </a:r>
          </a:p>
          <a:p>
            <a:pPr marL="514350" indent="-514350">
              <a:buAutoNum type="arabicPeriod" startAt="2"/>
            </a:pPr>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3333" r="21579"/>
          <a:stretch/>
        </p:blipFill>
        <p:spPr>
          <a:xfrm>
            <a:off x="1732547" y="4876800"/>
            <a:ext cx="3360698" cy="385656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000" y="253065"/>
            <a:ext cx="1596339" cy="899162"/>
          </a:xfrm>
          <a:prstGeom prst="rect">
            <a:avLst/>
          </a:prstGeom>
        </p:spPr>
      </p:pic>
    </p:spTree>
    <p:extLst>
      <p:ext uri="{BB962C8B-B14F-4D97-AF65-F5344CB8AC3E}">
        <p14:creationId xmlns:p14="http://schemas.microsoft.com/office/powerpoint/2010/main" val="4199300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889602"/>
            <a:ext cx="5715000" cy="388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5 - front</a:t>
            </a:r>
            <a:endParaRPr lang="en-US" dirty="0"/>
          </a:p>
        </p:txBody>
      </p:sp>
      <p:sp>
        <p:nvSpPr>
          <p:cNvPr id="6" name="Rectangle 5"/>
          <p:cNvSpPr/>
          <p:nvPr/>
        </p:nvSpPr>
        <p:spPr>
          <a:xfrm>
            <a:off x="1379982" y="3140204"/>
            <a:ext cx="4030218" cy="1384995"/>
          </a:xfrm>
          <a:prstGeom prst="rect">
            <a:avLst/>
          </a:prstGeom>
        </p:spPr>
        <p:txBody>
          <a:bodyPr wrap="square">
            <a:spAutoFit/>
          </a:bodyPr>
          <a:lstStyle/>
          <a:p>
            <a:pPr algn="ctr"/>
            <a:r>
              <a:rPr lang="en-US" sz="2800" dirty="0" smtClean="0">
                <a:latin typeface="TypographyofCoop-Light" pitchFamily="50" charset="0"/>
              </a:rPr>
              <a:t>Can the father of a child affect the baby’s epigenetics?</a:t>
            </a:r>
            <a:endParaRPr lang="en-US" sz="2800" dirty="0">
              <a:latin typeface="TypographyofCoop-Light" pitchFamily="50" charset="0"/>
            </a:endParaRPr>
          </a:p>
        </p:txBody>
      </p:sp>
    </p:spTree>
    <p:extLst>
      <p:ext uri="{BB962C8B-B14F-4D97-AF65-F5344CB8AC3E}">
        <p14:creationId xmlns:p14="http://schemas.microsoft.com/office/powerpoint/2010/main" val="374902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468" y="1690255"/>
            <a:ext cx="6172200" cy="434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5 – under</a:t>
            </a:r>
          </a:p>
        </p:txBody>
      </p:sp>
      <p:sp>
        <p:nvSpPr>
          <p:cNvPr id="5" name="Rectangle 4"/>
          <p:cNvSpPr/>
          <p:nvPr/>
        </p:nvSpPr>
        <p:spPr>
          <a:xfrm>
            <a:off x="949325" y="2653843"/>
            <a:ext cx="3429000" cy="830997"/>
          </a:xfrm>
          <a:prstGeom prst="rect">
            <a:avLst/>
          </a:prstGeom>
        </p:spPr>
        <p:txBody>
          <a:bodyPr wrap="square">
            <a:spAutoFit/>
          </a:bodyPr>
          <a:lstStyle/>
          <a:p>
            <a:r>
              <a:rPr lang="en-US" sz="1600" dirty="0">
                <a:latin typeface="TypographyofCoop-Light" pitchFamily="50" charset="0"/>
              </a:rPr>
              <a:t>Yes!  Scientists have found that the effects of both </a:t>
            </a:r>
            <a:r>
              <a:rPr lang="en-US" sz="1600" b="1" dirty="0">
                <a:latin typeface="TypographyofCoop-Light" pitchFamily="50" charset="0"/>
              </a:rPr>
              <a:t>diet</a:t>
            </a:r>
            <a:r>
              <a:rPr lang="en-US" sz="1600" dirty="0">
                <a:latin typeface="TypographyofCoop-Light" pitchFamily="50" charset="0"/>
              </a:rPr>
              <a:t> and </a:t>
            </a:r>
            <a:r>
              <a:rPr lang="en-US" sz="1600" b="1" dirty="0">
                <a:latin typeface="TypographyofCoop-Light" pitchFamily="50" charset="0"/>
              </a:rPr>
              <a:t>stress</a:t>
            </a:r>
            <a:r>
              <a:rPr lang="en-US" sz="1600" dirty="0">
                <a:latin typeface="TypographyofCoop-Light" pitchFamily="50" charset="0"/>
              </a:rPr>
              <a:t> can be passed from </a:t>
            </a:r>
            <a:r>
              <a:rPr lang="en-US" sz="1600" dirty="0" smtClean="0">
                <a:latin typeface="TypographyofCoop-Light" pitchFamily="50" charset="0"/>
              </a:rPr>
              <a:t>a father </a:t>
            </a:r>
            <a:r>
              <a:rPr lang="en-US" sz="1600" dirty="0">
                <a:latin typeface="TypographyofCoop-Light" pitchFamily="50" charset="0"/>
              </a:rPr>
              <a:t>to </a:t>
            </a:r>
            <a:r>
              <a:rPr lang="en-US" sz="1600" dirty="0" smtClean="0">
                <a:latin typeface="TypographyofCoop-Light" pitchFamily="50" charset="0"/>
              </a:rPr>
              <a:t>his children</a:t>
            </a:r>
            <a:r>
              <a:rPr lang="en-US" sz="1600" dirty="0">
                <a:latin typeface="TypographyofCoop-Light" pitchFamily="50" charset="0"/>
              </a:rPr>
              <a:t>.  </a:t>
            </a:r>
            <a:endParaRPr lang="en-US" sz="1600" dirty="0" smtClean="0">
              <a:latin typeface="TypographyofCoop-Light" pitchFamily="50" charset="0"/>
            </a:endParaRPr>
          </a:p>
        </p:txBody>
      </p:sp>
      <p:pic>
        <p:nvPicPr>
          <p:cNvPr id="6" name="Picture 5" descr="EpigeneticsFrom father to son"/>
          <p:cNvPicPr/>
          <p:nvPr/>
        </p:nvPicPr>
        <p:blipFill>
          <a:blip r:embed="rId2">
            <a:extLst>
              <a:ext uri="{28A0092B-C50C-407E-A947-70E740481C1C}">
                <a14:useLocalDpi xmlns:a14="http://schemas.microsoft.com/office/drawing/2010/main" val="0"/>
              </a:ext>
            </a:extLst>
          </a:blip>
          <a:srcRect/>
          <a:stretch>
            <a:fillRect/>
          </a:stretch>
        </p:blipFill>
        <p:spPr bwMode="auto">
          <a:xfrm>
            <a:off x="4378325" y="2559830"/>
            <a:ext cx="1717675" cy="1136650"/>
          </a:xfrm>
          <a:prstGeom prst="rect">
            <a:avLst/>
          </a:prstGeom>
          <a:noFill/>
          <a:ln>
            <a:noFill/>
          </a:ln>
        </p:spPr>
      </p:pic>
      <p:sp>
        <p:nvSpPr>
          <p:cNvPr id="3" name="Rectangle 2"/>
          <p:cNvSpPr/>
          <p:nvPr/>
        </p:nvSpPr>
        <p:spPr>
          <a:xfrm>
            <a:off x="873124" y="3534251"/>
            <a:ext cx="5222875" cy="1723549"/>
          </a:xfrm>
          <a:prstGeom prst="rect">
            <a:avLst/>
          </a:prstGeom>
        </p:spPr>
        <p:txBody>
          <a:bodyPr wrap="square">
            <a:spAutoFit/>
          </a:bodyPr>
          <a:lstStyle/>
          <a:p>
            <a:endParaRPr lang="en-US" sz="1600" dirty="0" smtClean="0">
              <a:latin typeface="TypographyofCoop-Light" pitchFamily="50" charset="0"/>
            </a:endParaRPr>
          </a:p>
          <a:p>
            <a:r>
              <a:rPr lang="en-US" sz="1600" dirty="0" smtClean="0">
                <a:latin typeface="TypographyofCoop-Light" pitchFamily="50" charset="0"/>
              </a:rPr>
              <a:t>A 2013 study found that a father’s diet can produce epigenetic “tags” on sperm, which influence the long-term metabolism and disease in his children!  </a:t>
            </a:r>
          </a:p>
          <a:p>
            <a:r>
              <a:rPr lang="en-US" sz="1400" dirty="0" smtClean="0">
                <a:latin typeface="TypographyofCoop-Light" pitchFamily="50" charset="0"/>
              </a:rPr>
              <a:t> </a:t>
            </a:r>
          </a:p>
          <a:p>
            <a:pPr algn="ctr"/>
            <a:r>
              <a:rPr lang="en-US" sz="1400" u="sng" dirty="0" smtClean="0">
                <a:latin typeface="TypographyofCoop-Light" pitchFamily="50" charset="0"/>
                <a:hlinkClick r:id="rId3"/>
              </a:rPr>
              <a:t>http://www.nature.com/nrn/journal/v12/n10/full/nrn3109.html</a:t>
            </a:r>
            <a:endParaRPr lang="en-US" sz="1400" dirty="0" smtClean="0">
              <a:latin typeface="TypographyofCoop-Light" pitchFamily="50" charset="0"/>
            </a:endParaRPr>
          </a:p>
          <a:p>
            <a:pPr algn="ctr"/>
            <a:r>
              <a:rPr lang="en-US" sz="1400" u="sng" dirty="0" smtClean="0">
                <a:latin typeface="TypographyofCoop-Light" pitchFamily="50" charset="0"/>
                <a:hlinkClick r:id="rId4"/>
              </a:rPr>
              <a:t>http://www.ncbi.nlm.nih.gov/pubmed/24326934</a:t>
            </a:r>
            <a:endParaRPr lang="en-US" sz="1400" dirty="0">
              <a:latin typeface="TypographyofCoop-Light" pitchFamily="50" charset="0"/>
            </a:endParaRPr>
          </a:p>
        </p:txBody>
      </p:sp>
    </p:spTree>
    <p:extLst>
      <p:ext uri="{BB962C8B-B14F-4D97-AF65-F5344CB8AC3E}">
        <p14:creationId xmlns:p14="http://schemas.microsoft.com/office/powerpoint/2010/main" val="1413104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889602"/>
            <a:ext cx="5943600"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6 - front</a:t>
            </a:r>
            <a:endParaRPr lang="en-US" dirty="0"/>
          </a:p>
        </p:txBody>
      </p:sp>
      <p:sp>
        <p:nvSpPr>
          <p:cNvPr id="7" name="Rectangle 6"/>
          <p:cNvSpPr/>
          <p:nvPr/>
        </p:nvSpPr>
        <p:spPr>
          <a:xfrm>
            <a:off x="1714500" y="3011969"/>
            <a:ext cx="3733800" cy="954107"/>
          </a:xfrm>
          <a:prstGeom prst="rect">
            <a:avLst/>
          </a:prstGeom>
        </p:spPr>
        <p:txBody>
          <a:bodyPr wrap="square">
            <a:spAutoFit/>
          </a:bodyPr>
          <a:lstStyle/>
          <a:p>
            <a:pPr algn="ctr"/>
            <a:r>
              <a:rPr lang="en-US" sz="2800" dirty="0" smtClean="0">
                <a:latin typeface="TypographyofCoop-Light" pitchFamily="50" charset="0"/>
              </a:rPr>
              <a:t>What kind of choices affect my health?</a:t>
            </a:r>
            <a:endParaRPr lang="en-US" sz="2800" dirty="0">
              <a:latin typeface="TypographyofCoop-Light" pitchFamily="50" charset="0"/>
            </a:endParaRPr>
          </a:p>
        </p:txBody>
      </p:sp>
    </p:spTree>
    <p:extLst>
      <p:ext uri="{BB962C8B-B14F-4D97-AF65-F5344CB8AC3E}">
        <p14:creationId xmlns:p14="http://schemas.microsoft.com/office/powerpoint/2010/main" val="1070325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05000"/>
            <a:ext cx="5943600"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6 – under</a:t>
            </a:r>
          </a:p>
        </p:txBody>
      </p:sp>
      <p:sp>
        <p:nvSpPr>
          <p:cNvPr id="3" name="Rectangle 2"/>
          <p:cNvSpPr/>
          <p:nvPr/>
        </p:nvSpPr>
        <p:spPr>
          <a:xfrm>
            <a:off x="1352550" y="2845475"/>
            <a:ext cx="4305300" cy="2031325"/>
          </a:xfrm>
          <a:prstGeom prst="rect">
            <a:avLst/>
          </a:prstGeom>
        </p:spPr>
        <p:txBody>
          <a:bodyPr wrap="square">
            <a:spAutoFit/>
          </a:bodyPr>
          <a:lstStyle/>
          <a:p>
            <a:pPr marL="285750" indent="-285750">
              <a:buFont typeface="Arial" panose="020B0604020202020204" pitchFamily="34" charset="0"/>
              <a:buChar char="•"/>
            </a:pPr>
            <a:r>
              <a:rPr lang="en-US" dirty="0">
                <a:latin typeface="TypographyofCoop-Light" pitchFamily="50" charset="0"/>
              </a:rPr>
              <a:t>Food (broccoli, leafy greens, and </a:t>
            </a:r>
            <a:r>
              <a:rPr lang="en-US" dirty="0" smtClean="0">
                <a:latin typeface="TypographyofCoop-Light" pitchFamily="50" charset="0"/>
              </a:rPr>
              <a:t>more!)</a:t>
            </a:r>
            <a:endParaRPr lang="en-US" dirty="0">
              <a:latin typeface="TypographyofCoop-Light" pitchFamily="50" charset="0"/>
            </a:endParaRPr>
          </a:p>
          <a:p>
            <a:pPr marL="285750" indent="-285750">
              <a:buFont typeface="Arial" panose="020B0604020202020204" pitchFamily="34" charset="0"/>
              <a:buChar char="•"/>
            </a:pPr>
            <a:r>
              <a:rPr lang="en-US" dirty="0" smtClean="0">
                <a:latin typeface="TypographyofCoop-Light" pitchFamily="50" charset="0"/>
              </a:rPr>
              <a:t>Air </a:t>
            </a:r>
            <a:r>
              <a:rPr lang="en-US" dirty="0">
                <a:latin typeface="TypographyofCoop-Light" pitchFamily="50" charset="0"/>
              </a:rPr>
              <a:t>quality (campfire, smoke, smog)</a:t>
            </a:r>
          </a:p>
          <a:p>
            <a:pPr marL="285750" indent="-285750">
              <a:buFont typeface="Arial" panose="020B0604020202020204" pitchFamily="34" charset="0"/>
              <a:buChar char="•"/>
            </a:pPr>
            <a:r>
              <a:rPr lang="en-US" dirty="0" smtClean="0">
                <a:latin typeface="TypographyofCoop-Light" pitchFamily="50" charset="0"/>
              </a:rPr>
              <a:t>Stress</a:t>
            </a:r>
            <a:endParaRPr lang="en-US" dirty="0">
              <a:latin typeface="TypographyofCoop-Light" pitchFamily="50" charset="0"/>
            </a:endParaRPr>
          </a:p>
          <a:p>
            <a:pPr marL="285750" indent="-285750">
              <a:buFont typeface="Arial" panose="020B0604020202020204" pitchFamily="34" charset="0"/>
              <a:buChar char="•"/>
            </a:pPr>
            <a:r>
              <a:rPr lang="en-US" dirty="0" smtClean="0">
                <a:latin typeface="TypographyofCoop-Light" pitchFamily="50" charset="0"/>
              </a:rPr>
              <a:t>Exercise</a:t>
            </a:r>
            <a:r>
              <a:rPr lang="en-US" dirty="0">
                <a:latin typeface="TypographyofCoop-Light" pitchFamily="50" charset="0"/>
              </a:rPr>
              <a:t>	</a:t>
            </a:r>
          </a:p>
          <a:p>
            <a:pPr marL="285750" indent="-285750">
              <a:buFont typeface="Arial" panose="020B0604020202020204" pitchFamily="34" charset="0"/>
              <a:buChar char="•"/>
            </a:pPr>
            <a:r>
              <a:rPr lang="en-US" dirty="0" smtClean="0">
                <a:latin typeface="TypographyofCoop-Light" pitchFamily="50" charset="0"/>
              </a:rPr>
              <a:t>Hugs </a:t>
            </a:r>
            <a:r>
              <a:rPr lang="en-US" dirty="0">
                <a:latin typeface="TypographyofCoop-Light" pitchFamily="50" charset="0"/>
              </a:rPr>
              <a:t>(especially for young </a:t>
            </a:r>
            <a:r>
              <a:rPr lang="en-US" dirty="0" smtClean="0">
                <a:latin typeface="TypographyofCoop-Light" pitchFamily="50" charset="0"/>
              </a:rPr>
              <a:t>children!)</a:t>
            </a:r>
            <a:endParaRPr lang="en-US" dirty="0">
              <a:latin typeface="TypographyofCoop-Light" pitchFamily="50" charset="0"/>
            </a:endParaRPr>
          </a:p>
          <a:p>
            <a:pPr marL="285750" indent="-285750">
              <a:buFont typeface="Arial" panose="020B0604020202020204" pitchFamily="34" charset="0"/>
              <a:buChar char="•"/>
            </a:pPr>
            <a:r>
              <a:rPr lang="en-US" dirty="0" smtClean="0">
                <a:latin typeface="TypographyofCoop-Light" pitchFamily="50" charset="0"/>
              </a:rPr>
              <a:t>Sleep</a:t>
            </a:r>
          </a:p>
          <a:p>
            <a:pPr marL="285750" indent="-285750">
              <a:buFont typeface="Arial" panose="020B0604020202020204" pitchFamily="34" charset="0"/>
              <a:buChar char="•"/>
            </a:pPr>
            <a:r>
              <a:rPr lang="en-US" dirty="0" smtClean="0">
                <a:latin typeface="TypographyofCoop-Light" pitchFamily="50" charset="0"/>
              </a:rPr>
              <a:t>Exposure </a:t>
            </a:r>
            <a:r>
              <a:rPr lang="en-US" dirty="0">
                <a:latin typeface="TypographyofCoop-Light" pitchFamily="50" charset="0"/>
              </a:rPr>
              <a:t>to toxins</a:t>
            </a:r>
          </a:p>
        </p:txBody>
      </p:sp>
      <p:sp>
        <p:nvSpPr>
          <p:cNvPr id="5" name="Rectangle 4"/>
          <p:cNvSpPr/>
          <p:nvPr/>
        </p:nvSpPr>
        <p:spPr>
          <a:xfrm>
            <a:off x="838200" y="2373868"/>
            <a:ext cx="5562600" cy="369332"/>
          </a:xfrm>
          <a:prstGeom prst="rect">
            <a:avLst/>
          </a:prstGeom>
        </p:spPr>
        <p:txBody>
          <a:bodyPr wrap="square">
            <a:spAutoFit/>
          </a:bodyPr>
          <a:lstStyle/>
          <a:p>
            <a:pPr algn="ctr"/>
            <a:r>
              <a:rPr lang="en-US" b="1" dirty="0" smtClean="0">
                <a:latin typeface="TypographyofCoop-Light" pitchFamily="50" charset="0"/>
              </a:rPr>
              <a:t>Lots of things!</a:t>
            </a:r>
            <a:endParaRPr lang="en-US" b="1" dirty="0">
              <a:latin typeface="TypographyofCoop-Light" pitchFamily="50" charset="0"/>
            </a:endParaRPr>
          </a:p>
        </p:txBody>
      </p:sp>
      <p:sp>
        <p:nvSpPr>
          <p:cNvPr id="6" name="Rectangle 5"/>
          <p:cNvSpPr/>
          <p:nvPr/>
        </p:nvSpPr>
        <p:spPr>
          <a:xfrm>
            <a:off x="838200" y="5011686"/>
            <a:ext cx="5334000" cy="369332"/>
          </a:xfrm>
          <a:prstGeom prst="rect">
            <a:avLst/>
          </a:prstGeom>
        </p:spPr>
        <p:txBody>
          <a:bodyPr wrap="square">
            <a:spAutoFit/>
          </a:bodyPr>
          <a:lstStyle/>
          <a:p>
            <a:pPr algn="ctr"/>
            <a:r>
              <a:rPr lang="en-US" b="1" dirty="0" smtClean="0">
                <a:solidFill>
                  <a:schemeClr val="accent4"/>
                </a:solidFill>
                <a:latin typeface="TypographyofCoop-Light" pitchFamily="50" charset="0"/>
              </a:rPr>
              <a:t>Your </a:t>
            </a:r>
            <a:r>
              <a:rPr lang="en-US" b="1" dirty="0">
                <a:solidFill>
                  <a:schemeClr val="accent4"/>
                </a:solidFill>
                <a:latin typeface="TypographyofCoop-Light" pitchFamily="50" charset="0"/>
              </a:rPr>
              <a:t>choices matter!  Be nice to your genes!</a:t>
            </a:r>
            <a:endParaRPr lang="en-US" dirty="0">
              <a:solidFill>
                <a:schemeClr val="accent4"/>
              </a:solidFill>
              <a:latin typeface="TypographyofCoop-Light" pitchFamily="50" charset="0"/>
            </a:endParaRPr>
          </a:p>
        </p:txBody>
      </p:sp>
    </p:spTree>
    <p:extLst>
      <p:ext uri="{BB962C8B-B14F-4D97-AF65-F5344CB8AC3E}">
        <p14:creationId xmlns:p14="http://schemas.microsoft.com/office/powerpoint/2010/main" val="247422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889602"/>
            <a:ext cx="5486400" cy="4233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7 - front</a:t>
            </a:r>
            <a:endParaRPr lang="en-US" dirty="0"/>
          </a:p>
        </p:txBody>
      </p:sp>
      <p:sp>
        <p:nvSpPr>
          <p:cNvPr id="3" name="Rectangle 2"/>
          <p:cNvSpPr/>
          <p:nvPr/>
        </p:nvSpPr>
        <p:spPr>
          <a:xfrm>
            <a:off x="1714500" y="3429000"/>
            <a:ext cx="3429000" cy="954107"/>
          </a:xfrm>
          <a:prstGeom prst="rect">
            <a:avLst/>
          </a:prstGeom>
        </p:spPr>
        <p:txBody>
          <a:bodyPr>
            <a:spAutoFit/>
          </a:bodyPr>
          <a:lstStyle/>
          <a:p>
            <a:pPr algn="ctr"/>
            <a:r>
              <a:rPr lang="en-US" sz="2800" dirty="0">
                <a:latin typeface="TypographyofCoop-Light" pitchFamily="50" charset="0"/>
              </a:rPr>
              <a:t>What is the effect of</a:t>
            </a:r>
          </a:p>
          <a:p>
            <a:pPr algn="ctr"/>
            <a:r>
              <a:rPr lang="en-US" sz="2800" dirty="0">
                <a:latin typeface="TypographyofCoop-Light" pitchFamily="50" charset="0"/>
              </a:rPr>
              <a:t>epigenetics in cancer?</a:t>
            </a:r>
          </a:p>
        </p:txBody>
      </p:sp>
    </p:spTree>
    <p:extLst>
      <p:ext uri="{BB962C8B-B14F-4D97-AF65-F5344CB8AC3E}">
        <p14:creationId xmlns:p14="http://schemas.microsoft.com/office/powerpoint/2010/main" val="4185888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3405" y="1905000"/>
            <a:ext cx="54864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http://www.health-safety-signs.uk.com/productimages/stop-go.gif"/>
          <p:cNvPicPr/>
          <p:nvPr/>
        </p:nvPicPr>
        <p:blipFill rotWithShape="1">
          <a:blip r:embed="rId2">
            <a:extLst>
              <a:ext uri="{28A0092B-C50C-407E-A947-70E740481C1C}">
                <a14:useLocalDpi xmlns:a14="http://schemas.microsoft.com/office/drawing/2010/main" val="0"/>
              </a:ext>
            </a:extLst>
          </a:blip>
          <a:srcRect l="13621" t="10394" r="17562" b="13262"/>
          <a:stretch/>
        </p:blipFill>
        <p:spPr bwMode="auto">
          <a:xfrm>
            <a:off x="4649249" y="2278337"/>
            <a:ext cx="1245483" cy="1382477"/>
          </a:xfrm>
          <a:prstGeom prst="rect">
            <a:avLst/>
          </a:prstGeom>
          <a:noFill/>
          <a:ln>
            <a:noFill/>
          </a:ln>
          <a:extLst>
            <a:ext uri="{53640926-AAD7-44D8-BBD7-CCE9431645EC}">
              <a14:shadowObscured xmlns:a14="http://schemas.microsoft.com/office/drawing/2010/main"/>
            </a:ext>
          </a:extLst>
        </p:spPr>
      </p:pic>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7 – under</a:t>
            </a:r>
          </a:p>
        </p:txBody>
      </p:sp>
      <p:sp>
        <p:nvSpPr>
          <p:cNvPr id="3" name="TextBox 2"/>
          <p:cNvSpPr txBox="1"/>
          <p:nvPr/>
        </p:nvSpPr>
        <p:spPr>
          <a:xfrm>
            <a:off x="1065400" y="3930640"/>
            <a:ext cx="4802409" cy="1708160"/>
          </a:xfrm>
          <a:custGeom>
            <a:avLst/>
            <a:gdLst>
              <a:gd name="connsiteX0" fmla="*/ 0 w 5029200"/>
              <a:gd name="connsiteY0" fmla="*/ 0 h 2677656"/>
              <a:gd name="connsiteX1" fmla="*/ 5029200 w 5029200"/>
              <a:gd name="connsiteY1" fmla="*/ 0 h 2677656"/>
              <a:gd name="connsiteX2" fmla="*/ 5029200 w 5029200"/>
              <a:gd name="connsiteY2" fmla="*/ 2677656 h 2677656"/>
              <a:gd name="connsiteX3" fmla="*/ 0 w 5029200"/>
              <a:gd name="connsiteY3" fmla="*/ 2677656 h 2677656"/>
              <a:gd name="connsiteX4" fmla="*/ 0 w 5029200"/>
              <a:gd name="connsiteY4" fmla="*/ 0 h 2677656"/>
              <a:gd name="connsiteX0" fmla="*/ 0 w 5029200"/>
              <a:gd name="connsiteY0" fmla="*/ 0 h 2677656"/>
              <a:gd name="connsiteX1" fmla="*/ 3889169 w 5029200"/>
              <a:gd name="connsiteY1" fmla="*/ 118753 h 2677656"/>
              <a:gd name="connsiteX2" fmla="*/ 5029200 w 5029200"/>
              <a:gd name="connsiteY2" fmla="*/ 2677656 h 2677656"/>
              <a:gd name="connsiteX3" fmla="*/ 0 w 5029200"/>
              <a:gd name="connsiteY3" fmla="*/ 2677656 h 2677656"/>
              <a:gd name="connsiteX4" fmla="*/ 0 w 5029200"/>
              <a:gd name="connsiteY4" fmla="*/ 0 h 2677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29200" h="2677656">
                <a:moveTo>
                  <a:pt x="0" y="0"/>
                </a:moveTo>
                <a:lnTo>
                  <a:pt x="3889169" y="118753"/>
                </a:lnTo>
                <a:lnTo>
                  <a:pt x="5029200" y="2677656"/>
                </a:lnTo>
                <a:lnTo>
                  <a:pt x="0" y="2677656"/>
                </a:lnTo>
                <a:lnTo>
                  <a:pt x="0" y="0"/>
                </a:lnTo>
                <a:close/>
              </a:path>
            </a:pathLst>
          </a:custGeom>
          <a:noFill/>
        </p:spPr>
        <p:txBody>
          <a:bodyPr wrap="square" rtlCol="0">
            <a:spAutoFit/>
          </a:bodyPr>
          <a:lstStyle/>
          <a:p>
            <a:r>
              <a:rPr lang="en-US" sz="1500" dirty="0" smtClean="0">
                <a:latin typeface="TypographyofCoop-Light" pitchFamily="50" charset="0"/>
              </a:rPr>
              <a:t>Epigenetics </a:t>
            </a:r>
            <a:r>
              <a:rPr lang="en-US" sz="1500" dirty="0">
                <a:latin typeface="TypographyofCoop-Light" pitchFamily="50" charset="0"/>
              </a:rPr>
              <a:t>is a way for the environment (like toxins, smoke, etc.) to create “tags” on our DNA, which turns DNA activity up and down.  Some “tags” can turn </a:t>
            </a:r>
            <a:r>
              <a:rPr lang="en-US" sz="1500" dirty="0">
                <a:solidFill>
                  <a:srgbClr val="00B050"/>
                </a:solidFill>
                <a:latin typeface="TypographyofCoop-Light" pitchFamily="50" charset="0"/>
              </a:rPr>
              <a:t>up</a:t>
            </a:r>
            <a:r>
              <a:rPr lang="en-US" sz="1500" dirty="0">
                <a:latin typeface="TypographyofCoop-Light" pitchFamily="50" charset="0"/>
              </a:rPr>
              <a:t> cell growth while others can turn </a:t>
            </a:r>
            <a:r>
              <a:rPr lang="en-US" sz="1500" dirty="0">
                <a:solidFill>
                  <a:srgbClr val="FF0000"/>
                </a:solidFill>
                <a:latin typeface="TypographyofCoop-Light" pitchFamily="50" charset="0"/>
              </a:rPr>
              <a:t>down</a:t>
            </a:r>
            <a:r>
              <a:rPr lang="en-US" sz="1500" dirty="0">
                <a:latin typeface="TypographyofCoop-Light" pitchFamily="50" charset="0"/>
              </a:rPr>
              <a:t> the “</a:t>
            </a:r>
            <a:r>
              <a:rPr lang="en-US" sz="1500" dirty="0">
                <a:solidFill>
                  <a:srgbClr val="FF0000"/>
                </a:solidFill>
                <a:latin typeface="TypographyofCoop-Light" pitchFamily="50" charset="0"/>
              </a:rPr>
              <a:t>stop</a:t>
            </a:r>
            <a:r>
              <a:rPr lang="en-US" sz="1500" dirty="0">
                <a:latin typeface="TypographyofCoop-Light" pitchFamily="50" charset="0"/>
              </a:rPr>
              <a:t>” signals, resulting in cells that continue to grow and divide when they shouldn’t.  This happens in cancer.  Research is currently studying how to turn these “stop” signals back on and how to slow cancer growth.</a:t>
            </a:r>
          </a:p>
        </p:txBody>
      </p:sp>
      <p:sp>
        <p:nvSpPr>
          <p:cNvPr id="7" name="Rectangle 6"/>
          <p:cNvSpPr/>
          <p:nvPr/>
        </p:nvSpPr>
        <p:spPr>
          <a:xfrm>
            <a:off x="1064992" y="2384801"/>
            <a:ext cx="3659408" cy="1477328"/>
          </a:xfrm>
          <a:prstGeom prst="rect">
            <a:avLst/>
          </a:prstGeom>
        </p:spPr>
        <p:txBody>
          <a:bodyPr wrap="square">
            <a:spAutoFit/>
          </a:bodyPr>
          <a:lstStyle/>
          <a:p>
            <a:pPr>
              <a:tabLst>
                <a:tab pos="4572000" algn="l"/>
              </a:tabLst>
            </a:pPr>
            <a:r>
              <a:rPr lang="en-US" sz="1500" dirty="0" smtClean="0">
                <a:latin typeface="TypographyofCoop-Light" pitchFamily="50" charset="0"/>
              </a:rPr>
              <a:t>Our bodies tell our cells when it’s time to grow and when it’s time to stop.  For example, when we injure our skin, there needs to be a way to heal the wound and stop cell growth when complete.  In cancer cells, this “</a:t>
            </a:r>
            <a:r>
              <a:rPr lang="en-US" sz="1500" b="1" dirty="0" smtClean="0">
                <a:solidFill>
                  <a:srgbClr val="FF0000"/>
                </a:solidFill>
                <a:latin typeface="TypographyofCoop-Light" pitchFamily="50" charset="0"/>
              </a:rPr>
              <a:t>stop</a:t>
            </a:r>
            <a:r>
              <a:rPr lang="en-US" sz="1500" dirty="0" smtClean="0">
                <a:latin typeface="TypographyofCoop-Light" pitchFamily="50" charset="0"/>
              </a:rPr>
              <a:t>” signal is often gone.  </a:t>
            </a:r>
            <a:endParaRPr lang="en-US" sz="1500" dirty="0">
              <a:latin typeface="TypographyofCoop-Light" pitchFamily="50" charset="0"/>
            </a:endParaRPr>
          </a:p>
        </p:txBody>
      </p:sp>
    </p:spTree>
    <p:extLst>
      <p:ext uri="{BB962C8B-B14F-4D97-AF65-F5344CB8AC3E}">
        <p14:creationId xmlns:p14="http://schemas.microsoft.com/office/powerpoint/2010/main" val="306258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685800"/>
            <a:ext cx="3657600" cy="7662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631436" y="8686800"/>
            <a:ext cx="1845564" cy="369332"/>
          </a:xfrm>
          <a:prstGeom prst="rect">
            <a:avLst/>
          </a:prstGeom>
          <a:noFill/>
        </p:spPr>
        <p:txBody>
          <a:bodyPr wrap="square" rtlCol="0">
            <a:spAutoFit/>
          </a:bodyPr>
          <a:lstStyle/>
          <a:p>
            <a:r>
              <a:rPr lang="en-US" dirty="0" smtClean="0"/>
              <a:t>Box 1 - front</a:t>
            </a:r>
            <a:endParaRPr lang="en-US" dirty="0"/>
          </a:p>
        </p:txBody>
      </p:sp>
      <p:sp>
        <p:nvSpPr>
          <p:cNvPr id="9" name="Rectangle 8"/>
          <p:cNvSpPr/>
          <p:nvPr/>
        </p:nvSpPr>
        <p:spPr>
          <a:xfrm>
            <a:off x="2514600" y="2474893"/>
            <a:ext cx="1828800" cy="2677656"/>
          </a:xfrm>
          <a:prstGeom prst="rect">
            <a:avLst/>
          </a:prstGeom>
        </p:spPr>
        <p:txBody>
          <a:bodyPr wrap="square">
            <a:spAutoFit/>
          </a:bodyPr>
          <a:lstStyle/>
          <a:p>
            <a:pPr algn="ctr"/>
            <a:r>
              <a:rPr lang="en-US" sz="2800" dirty="0" smtClean="0">
                <a:latin typeface="TypographyofCoop-Light" pitchFamily="50" charset="0"/>
              </a:rPr>
              <a:t>If my twin has a disease, </a:t>
            </a:r>
          </a:p>
          <a:p>
            <a:pPr algn="ctr"/>
            <a:r>
              <a:rPr lang="en-US" sz="2800" dirty="0" smtClean="0">
                <a:latin typeface="TypographyofCoop-Light" pitchFamily="50" charset="0"/>
              </a:rPr>
              <a:t>will I have the same disease?</a:t>
            </a:r>
            <a:endParaRPr lang="en-US" sz="2800" dirty="0">
              <a:latin typeface="TypographyofCoop-Light" pitchFamily="50" charset="0"/>
            </a:endParaRPr>
          </a:p>
        </p:txBody>
      </p:sp>
    </p:spTree>
    <p:extLst>
      <p:ext uri="{BB962C8B-B14F-4D97-AF65-F5344CB8AC3E}">
        <p14:creationId xmlns:p14="http://schemas.microsoft.com/office/powerpoint/2010/main" val="1896991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wins table"/>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618675"/>
            <a:ext cx="3048000" cy="4229925"/>
          </a:xfrm>
          <a:prstGeom prst="rect">
            <a:avLst/>
          </a:prstGeom>
          <a:noFill/>
          <a:ln>
            <a:noFill/>
          </a:ln>
        </p:spPr>
      </p:pic>
      <p:sp>
        <p:nvSpPr>
          <p:cNvPr id="4" name="Rectangle 3"/>
          <p:cNvSpPr/>
          <p:nvPr/>
        </p:nvSpPr>
        <p:spPr>
          <a:xfrm>
            <a:off x="1371600" y="670956"/>
            <a:ext cx="4005072" cy="76626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1 - under</a:t>
            </a:r>
            <a:endParaRPr lang="en-US" dirty="0"/>
          </a:p>
        </p:txBody>
      </p:sp>
      <p:sp>
        <p:nvSpPr>
          <p:cNvPr id="3" name="Rectangle 2"/>
          <p:cNvSpPr/>
          <p:nvPr/>
        </p:nvSpPr>
        <p:spPr>
          <a:xfrm>
            <a:off x="1659636" y="1219200"/>
            <a:ext cx="3429000" cy="2462213"/>
          </a:xfrm>
          <a:prstGeom prst="rect">
            <a:avLst/>
          </a:prstGeom>
        </p:spPr>
        <p:txBody>
          <a:bodyPr>
            <a:spAutoFit/>
          </a:bodyPr>
          <a:lstStyle/>
          <a:p>
            <a:r>
              <a:rPr lang="en-US" sz="1400" dirty="0">
                <a:latin typeface="TypographyofCoop-Light" pitchFamily="50" charset="0"/>
              </a:rPr>
              <a:t>Genetics tell us that there is a </a:t>
            </a:r>
            <a:r>
              <a:rPr lang="en-US" sz="1400" b="1" dirty="0">
                <a:solidFill>
                  <a:schemeClr val="accent4"/>
                </a:solidFill>
                <a:latin typeface="TypographyofCoop-Light" pitchFamily="50" charset="0"/>
              </a:rPr>
              <a:t>high risk</a:t>
            </a:r>
            <a:r>
              <a:rPr lang="en-US" sz="1400" dirty="0">
                <a:solidFill>
                  <a:schemeClr val="accent4"/>
                </a:solidFill>
                <a:latin typeface="TypographyofCoop-Light" pitchFamily="50" charset="0"/>
              </a:rPr>
              <a:t> </a:t>
            </a:r>
            <a:r>
              <a:rPr lang="en-US" sz="1400" dirty="0">
                <a:latin typeface="TypographyofCoop-Light" pitchFamily="50" charset="0"/>
              </a:rPr>
              <a:t>of a twin developing the same disease.  But our genes are just part of the story.  </a:t>
            </a:r>
            <a:endParaRPr lang="en-US" sz="1400" dirty="0" smtClean="0">
              <a:latin typeface="TypographyofCoop-Light" pitchFamily="50" charset="0"/>
            </a:endParaRPr>
          </a:p>
          <a:p>
            <a:endParaRPr lang="en-US" sz="1100" dirty="0">
              <a:latin typeface="TypographyofCoop-Light" pitchFamily="50" charset="0"/>
            </a:endParaRPr>
          </a:p>
          <a:p>
            <a:r>
              <a:rPr lang="en-US" sz="1400" dirty="0" smtClean="0">
                <a:latin typeface="TypographyofCoop-Light" pitchFamily="50" charset="0"/>
              </a:rPr>
              <a:t>If </a:t>
            </a:r>
            <a:r>
              <a:rPr lang="en-US" sz="1400" dirty="0">
                <a:latin typeface="TypographyofCoop-Light" pitchFamily="50" charset="0"/>
              </a:rPr>
              <a:t>a disease was 100% genetic, then both twins should have that disease.  Studies from identical twins reveal that </a:t>
            </a:r>
            <a:r>
              <a:rPr lang="en-US" sz="1400" b="1" dirty="0">
                <a:solidFill>
                  <a:schemeClr val="accent4"/>
                </a:solidFill>
                <a:latin typeface="TypographyofCoop-Light" pitchFamily="50" charset="0"/>
              </a:rPr>
              <a:t>some diseases are more sensitive to environmental influences</a:t>
            </a:r>
            <a:r>
              <a:rPr lang="en-US" sz="1400" dirty="0">
                <a:latin typeface="TypographyofCoop-Light" pitchFamily="50" charset="0"/>
              </a:rPr>
              <a:t>. It turns out that the environment and a person’s choices can influence disease risk by changing the way their DNA works (epigenetics).</a:t>
            </a:r>
          </a:p>
        </p:txBody>
      </p:sp>
      <p:sp>
        <p:nvSpPr>
          <p:cNvPr id="5" name="Rectangle 4"/>
          <p:cNvSpPr/>
          <p:nvPr/>
        </p:nvSpPr>
        <p:spPr>
          <a:xfrm>
            <a:off x="1467924" y="7876401"/>
            <a:ext cx="3908748" cy="261610"/>
          </a:xfrm>
          <a:prstGeom prst="rect">
            <a:avLst/>
          </a:prstGeom>
        </p:spPr>
        <p:txBody>
          <a:bodyPr wrap="square">
            <a:spAutoFit/>
          </a:bodyPr>
          <a:lstStyle/>
          <a:p>
            <a:pPr algn="ctr"/>
            <a:r>
              <a:rPr lang="en-US" sz="1100" dirty="0">
                <a:latin typeface="TypographyofCoop-Light" pitchFamily="50" charset="0"/>
              </a:rPr>
              <a:t>http://learn.genetics.utah.edu/content/epigenetics/twins</a:t>
            </a:r>
            <a:r>
              <a:rPr lang="en-US" sz="1100" dirty="0" smtClean="0">
                <a:latin typeface="TypographyofCoop-Light" pitchFamily="50" charset="0"/>
              </a:rPr>
              <a:t>/ </a:t>
            </a:r>
            <a:endParaRPr lang="en-US" sz="1100" dirty="0">
              <a:latin typeface="TypographyofCoop-Light" pitchFamily="50" charset="0"/>
            </a:endParaRPr>
          </a:p>
        </p:txBody>
      </p:sp>
    </p:spTree>
    <p:extLst>
      <p:ext uri="{BB962C8B-B14F-4D97-AF65-F5344CB8AC3E}">
        <p14:creationId xmlns:p14="http://schemas.microsoft.com/office/powerpoint/2010/main" val="2341276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5943600"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2 - front</a:t>
            </a:r>
            <a:endParaRPr lang="en-US" dirty="0"/>
          </a:p>
        </p:txBody>
      </p:sp>
      <p:sp>
        <p:nvSpPr>
          <p:cNvPr id="6" name="Rectangle 5"/>
          <p:cNvSpPr/>
          <p:nvPr/>
        </p:nvSpPr>
        <p:spPr>
          <a:xfrm>
            <a:off x="1490091" y="3419513"/>
            <a:ext cx="4030218" cy="523220"/>
          </a:xfrm>
          <a:prstGeom prst="rect">
            <a:avLst/>
          </a:prstGeom>
        </p:spPr>
        <p:txBody>
          <a:bodyPr wrap="square">
            <a:spAutoFit/>
          </a:bodyPr>
          <a:lstStyle/>
          <a:p>
            <a:pPr algn="ctr"/>
            <a:r>
              <a:rPr lang="en-US" sz="2800" dirty="0" smtClean="0">
                <a:latin typeface="TypographyofCoop-Light" pitchFamily="50" charset="0"/>
              </a:rPr>
              <a:t>Epigenetics, in your face?!?</a:t>
            </a:r>
            <a:endParaRPr lang="en-US" sz="2800" dirty="0">
              <a:latin typeface="TypographyofCoop-Light" pitchFamily="50" charset="0"/>
            </a:endParaRPr>
          </a:p>
        </p:txBody>
      </p:sp>
    </p:spTree>
    <p:extLst>
      <p:ext uri="{BB962C8B-B14F-4D97-AF65-F5344CB8AC3E}">
        <p14:creationId xmlns:p14="http://schemas.microsoft.com/office/powerpoint/2010/main" val="3119950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133600"/>
            <a:ext cx="5943600"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2 – under</a:t>
            </a:r>
          </a:p>
        </p:txBody>
      </p:sp>
      <p:sp>
        <p:nvSpPr>
          <p:cNvPr id="5" name="Rectangle 4"/>
          <p:cNvSpPr/>
          <p:nvPr/>
        </p:nvSpPr>
        <p:spPr>
          <a:xfrm>
            <a:off x="1173737" y="2800795"/>
            <a:ext cx="3292664" cy="1815882"/>
          </a:xfrm>
          <a:prstGeom prst="rect">
            <a:avLst/>
          </a:prstGeom>
        </p:spPr>
        <p:txBody>
          <a:bodyPr wrap="square">
            <a:spAutoFit/>
          </a:bodyPr>
          <a:lstStyle/>
          <a:p>
            <a:r>
              <a:rPr lang="en-US" sz="1600" dirty="0">
                <a:latin typeface="TypographyofCoop-Light" pitchFamily="50" charset="0"/>
              </a:rPr>
              <a:t>The best example of an epigenetic phenomenon is the face, says </a:t>
            </a:r>
            <a:endParaRPr lang="en-US" sz="1600" dirty="0" smtClean="0">
              <a:latin typeface="TypographyofCoop-Light" pitchFamily="50" charset="0"/>
            </a:endParaRPr>
          </a:p>
          <a:p>
            <a:r>
              <a:rPr lang="en-US" sz="1600" dirty="0" smtClean="0">
                <a:latin typeface="TypographyofCoop-Light" pitchFamily="50" charset="0"/>
              </a:rPr>
              <a:t>Dr</a:t>
            </a:r>
            <a:r>
              <a:rPr lang="en-US" sz="1600" dirty="0">
                <a:latin typeface="TypographyofCoop-Light" pitchFamily="50" charset="0"/>
              </a:rPr>
              <a:t>. Jean-Pierre </a:t>
            </a:r>
            <a:r>
              <a:rPr lang="en-US" sz="1600" dirty="0" err="1">
                <a:latin typeface="TypographyofCoop-Light" pitchFamily="50" charset="0"/>
              </a:rPr>
              <a:t>Issa</a:t>
            </a:r>
            <a:r>
              <a:rPr lang="en-US" sz="1600" dirty="0">
                <a:latin typeface="TypographyofCoop-Light" pitchFamily="50" charset="0"/>
              </a:rPr>
              <a:t> (pictured here). </a:t>
            </a:r>
          </a:p>
          <a:p>
            <a:r>
              <a:rPr lang="en-US" sz="1600" dirty="0">
                <a:latin typeface="TypographyofCoop-Light" pitchFamily="50" charset="0"/>
              </a:rPr>
              <a:t> </a:t>
            </a:r>
          </a:p>
          <a:p>
            <a:r>
              <a:rPr lang="en-US" sz="1600" dirty="0">
                <a:latin typeface="TypographyofCoop-Light" pitchFamily="50" charset="0"/>
              </a:rPr>
              <a:t>Skin, eyes, teeth, and hair all look different, but they contain exactly the same genetic information</a:t>
            </a:r>
            <a:r>
              <a:rPr lang="en-US" sz="1600" dirty="0" smtClean="0">
                <a:latin typeface="TypographyofCoop-Light" pitchFamily="50" charset="0"/>
              </a:rPr>
              <a:t>!</a:t>
            </a:r>
            <a:endParaRPr lang="en-US" sz="1400" dirty="0">
              <a:latin typeface="TypographyofCoop-Light" pitchFamily="50" charset="0"/>
            </a:endParaRPr>
          </a:p>
        </p:txBody>
      </p:sp>
      <p:sp>
        <p:nvSpPr>
          <p:cNvPr id="3" name="Rectangle 2"/>
          <p:cNvSpPr/>
          <p:nvPr/>
        </p:nvSpPr>
        <p:spPr>
          <a:xfrm>
            <a:off x="1096518" y="5029200"/>
            <a:ext cx="4969764" cy="369332"/>
          </a:xfrm>
          <a:prstGeom prst="rect">
            <a:avLst/>
          </a:prstGeom>
        </p:spPr>
        <p:txBody>
          <a:bodyPr wrap="square">
            <a:spAutoFit/>
          </a:bodyPr>
          <a:lstStyle/>
          <a:p>
            <a:pPr algn="ctr"/>
            <a:r>
              <a:rPr lang="en-US" dirty="0" smtClean="0">
                <a:latin typeface="TypographyofCoop-Light" pitchFamily="50" charset="0"/>
              </a:rPr>
              <a:t> </a:t>
            </a:r>
            <a:r>
              <a:rPr lang="en-US" sz="1400" dirty="0" smtClean="0">
                <a:latin typeface="TypographyofCoop-Light" pitchFamily="50" charset="0"/>
              </a:rPr>
              <a:t>http://www.pbs.org/wgbh/nova/body/epigenetic-therapy.html</a:t>
            </a:r>
            <a:endParaRPr lang="en-US" sz="1400" dirty="0">
              <a:latin typeface="TypographyofCoop-Light" pitchFamily="50" charset="0"/>
            </a:endParaRPr>
          </a:p>
        </p:txBody>
      </p:sp>
      <p:pic>
        <p:nvPicPr>
          <p:cNvPr id="6" name="Picture 5" descr="Dr. Jean-Pierre Iss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100" y="2875020"/>
            <a:ext cx="1537535" cy="1667433"/>
          </a:xfrm>
          <a:prstGeom prst="rect">
            <a:avLst/>
          </a:prstGeom>
          <a:noFill/>
          <a:ln>
            <a:noFill/>
          </a:ln>
        </p:spPr>
      </p:pic>
    </p:spTree>
    <p:extLst>
      <p:ext uri="{BB962C8B-B14F-4D97-AF65-F5344CB8AC3E}">
        <p14:creationId xmlns:p14="http://schemas.microsoft.com/office/powerpoint/2010/main" val="33157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1371600"/>
            <a:ext cx="3566160" cy="5257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3 - front</a:t>
            </a:r>
            <a:endParaRPr lang="en-US" dirty="0"/>
          </a:p>
        </p:txBody>
      </p:sp>
      <p:sp>
        <p:nvSpPr>
          <p:cNvPr id="6" name="Rectangle 5"/>
          <p:cNvSpPr/>
          <p:nvPr/>
        </p:nvSpPr>
        <p:spPr>
          <a:xfrm>
            <a:off x="2316480" y="2971800"/>
            <a:ext cx="2133600" cy="1815882"/>
          </a:xfrm>
          <a:prstGeom prst="rect">
            <a:avLst/>
          </a:prstGeom>
        </p:spPr>
        <p:txBody>
          <a:bodyPr wrap="square">
            <a:spAutoFit/>
          </a:bodyPr>
          <a:lstStyle/>
          <a:p>
            <a:pPr algn="ctr"/>
            <a:r>
              <a:rPr lang="en-US" sz="2800" dirty="0" smtClean="0">
                <a:latin typeface="TypographyofCoop-Light" pitchFamily="50" charset="0"/>
              </a:rPr>
              <a:t>Do our organs have the same </a:t>
            </a:r>
            <a:r>
              <a:rPr lang="en-US" sz="2800" dirty="0" err="1" smtClean="0">
                <a:latin typeface="TypographyofCoop-Light" pitchFamily="50" charset="0"/>
              </a:rPr>
              <a:t>epigenome</a:t>
            </a:r>
            <a:r>
              <a:rPr lang="en-US" sz="2800" dirty="0" smtClean="0">
                <a:latin typeface="TypographyofCoop-Light" pitchFamily="50" charset="0"/>
              </a:rPr>
              <a:t>?</a:t>
            </a:r>
            <a:endParaRPr lang="en-US" sz="2800" dirty="0">
              <a:latin typeface="TypographyofCoop-Light" pitchFamily="50" charset="0"/>
            </a:endParaRPr>
          </a:p>
        </p:txBody>
      </p:sp>
    </p:spTree>
    <p:extLst>
      <p:ext uri="{BB962C8B-B14F-4D97-AF65-F5344CB8AC3E}">
        <p14:creationId xmlns:p14="http://schemas.microsoft.com/office/powerpoint/2010/main" val="4280320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1676400"/>
            <a:ext cx="4233672" cy="5257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3 – under</a:t>
            </a:r>
          </a:p>
        </p:txBody>
      </p:sp>
      <p:sp>
        <p:nvSpPr>
          <p:cNvPr id="7" name="Rectangle 6"/>
          <p:cNvSpPr/>
          <p:nvPr/>
        </p:nvSpPr>
        <p:spPr>
          <a:xfrm>
            <a:off x="1676400" y="2133600"/>
            <a:ext cx="3817948" cy="1569660"/>
          </a:xfrm>
          <a:prstGeom prst="rect">
            <a:avLst/>
          </a:prstGeom>
        </p:spPr>
        <p:txBody>
          <a:bodyPr wrap="square">
            <a:spAutoFit/>
          </a:bodyPr>
          <a:lstStyle/>
          <a:p>
            <a:r>
              <a:rPr lang="en-US" sz="1600" b="1" dirty="0" smtClean="0">
                <a:latin typeface="TypographyofCoop-Light" pitchFamily="50" charset="0"/>
              </a:rPr>
              <a:t>No</a:t>
            </a:r>
            <a:r>
              <a:rPr lang="en-US" sz="1600" dirty="0" smtClean="0">
                <a:latin typeface="TypographyofCoop-Light" pitchFamily="50" charset="0"/>
              </a:rPr>
              <a:t>!  New </a:t>
            </a:r>
            <a:r>
              <a:rPr lang="en-US" sz="1600" dirty="0">
                <a:latin typeface="TypographyofCoop-Light" pitchFamily="50" charset="0"/>
              </a:rPr>
              <a:t>research suggests that our different body systems (our brain, bones, liver, heart, etc.) may all have different </a:t>
            </a:r>
            <a:r>
              <a:rPr lang="en-US" sz="1600" dirty="0" err="1" smtClean="0">
                <a:latin typeface="TypographyofCoop-Light" pitchFamily="50" charset="0"/>
              </a:rPr>
              <a:t>epigenomes</a:t>
            </a:r>
            <a:r>
              <a:rPr lang="en-US" sz="1600" dirty="0" smtClean="0">
                <a:latin typeface="TypographyofCoop-Light" pitchFamily="50" charset="0"/>
              </a:rPr>
              <a:t>!  </a:t>
            </a:r>
            <a:r>
              <a:rPr lang="en-US" sz="1600" dirty="0">
                <a:latin typeface="TypographyofCoop-Light" pitchFamily="50" charset="0"/>
              </a:rPr>
              <a:t>While our organs all share the same genome (DNA), the tags on the DNA (</a:t>
            </a:r>
            <a:r>
              <a:rPr lang="en-US" sz="1600" dirty="0" err="1">
                <a:latin typeface="TypographyofCoop-Light" pitchFamily="50" charset="0"/>
              </a:rPr>
              <a:t>epigenome</a:t>
            </a:r>
            <a:r>
              <a:rPr lang="en-US" sz="1600" dirty="0">
                <a:latin typeface="TypographyofCoop-Light" pitchFamily="50" charset="0"/>
              </a:rPr>
              <a:t>) can be very </a:t>
            </a:r>
            <a:r>
              <a:rPr lang="en-US" sz="1600" dirty="0" smtClean="0">
                <a:latin typeface="TypographyofCoop-Light" pitchFamily="50" charset="0"/>
              </a:rPr>
              <a:t>different between organs.  </a:t>
            </a:r>
            <a:endParaRPr lang="en-US" sz="1600" dirty="0">
              <a:latin typeface="TypographyofCoop-Light" pitchFamily="50" charset="0"/>
            </a:endParaRPr>
          </a:p>
        </p:txBody>
      </p:sp>
      <p:sp>
        <p:nvSpPr>
          <p:cNvPr id="8" name="Rectangle 7"/>
          <p:cNvSpPr/>
          <p:nvPr/>
        </p:nvSpPr>
        <p:spPr>
          <a:xfrm>
            <a:off x="2466018" y="3813721"/>
            <a:ext cx="2982282" cy="523220"/>
          </a:xfrm>
          <a:prstGeom prst="rect">
            <a:avLst/>
          </a:prstGeom>
        </p:spPr>
        <p:txBody>
          <a:bodyPr wrap="square">
            <a:spAutoFit/>
          </a:bodyPr>
          <a:lstStyle/>
          <a:p>
            <a:r>
              <a:rPr lang="en-US" sz="1400" dirty="0">
                <a:latin typeface="TypographyofCoop-Light" pitchFamily="50" charset="0"/>
              </a:rPr>
              <a:t>In the </a:t>
            </a:r>
            <a:r>
              <a:rPr lang="en-US" sz="1400" dirty="0">
                <a:solidFill>
                  <a:srgbClr val="FF0000"/>
                </a:solidFill>
                <a:latin typeface="TypographyofCoop-Light" pitchFamily="50" charset="0"/>
              </a:rPr>
              <a:t>brain</a:t>
            </a:r>
            <a:r>
              <a:rPr lang="en-US" sz="1400" dirty="0">
                <a:latin typeface="TypographyofCoop-Light" pitchFamily="50" charset="0"/>
              </a:rPr>
              <a:t>, epigenetics is involved in learning and creating ne w memories.  </a:t>
            </a:r>
          </a:p>
        </p:txBody>
      </p:sp>
      <p:pic>
        <p:nvPicPr>
          <p:cNvPr id="11" name="Picture 10" descr="http://exelmagazine.org/wp-content/uploads/2012/06/brain-webTOC.jpg"/>
          <p:cNvPicPr/>
          <p:nvPr/>
        </p:nvPicPr>
        <p:blipFill rotWithShape="1">
          <a:blip r:embed="rId2" cstate="print">
            <a:extLst>
              <a:ext uri="{28A0092B-C50C-407E-A947-70E740481C1C}">
                <a14:useLocalDpi xmlns:a14="http://schemas.microsoft.com/office/drawing/2010/main" val="0"/>
              </a:ext>
            </a:extLst>
          </a:blip>
          <a:srcRect l="26804" r="25430"/>
          <a:stretch/>
        </p:blipFill>
        <p:spPr bwMode="auto">
          <a:xfrm>
            <a:off x="1856418" y="3795713"/>
            <a:ext cx="627933" cy="622518"/>
          </a:xfrm>
          <a:prstGeom prst="rect">
            <a:avLst/>
          </a:prstGeom>
          <a:noFill/>
          <a:ln>
            <a:noFill/>
          </a:ln>
          <a:extLst>
            <a:ext uri="{53640926-AAD7-44D8-BBD7-CCE9431645EC}">
              <a14:shadowObscured xmlns:a14="http://schemas.microsoft.com/office/drawing/2010/main"/>
            </a:ext>
          </a:extLst>
        </p:spPr>
      </p:pic>
      <p:sp>
        <p:nvSpPr>
          <p:cNvPr id="9" name="Rectangle 8"/>
          <p:cNvSpPr/>
          <p:nvPr/>
        </p:nvSpPr>
        <p:spPr>
          <a:xfrm>
            <a:off x="1915612" y="4539343"/>
            <a:ext cx="2851035" cy="523220"/>
          </a:xfrm>
          <a:prstGeom prst="rect">
            <a:avLst/>
          </a:prstGeom>
        </p:spPr>
        <p:txBody>
          <a:bodyPr wrap="square">
            <a:spAutoFit/>
          </a:bodyPr>
          <a:lstStyle/>
          <a:p>
            <a:r>
              <a:rPr lang="en-US" sz="1400" dirty="0">
                <a:latin typeface="TypographyofCoop-Light" pitchFamily="50" charset="0"/>
              </a:rPr>
              <a:t>In the </a:t>
            </a:r>
            <a:r>
              <a:rPr lang="en-US" sz="1400" dirty="0">
                <a:solidFill>
                  <a:srgbClr val="FF0000"/>
                </a:solidFill>
                <a:latin typeface="TypographyofCoop-Light" pitchFamily="50" charset="0"/>
              </a:rPr>
              <a:t>heart</a:t>
            </a:r>
            <a:r>
              <a:rPr lang="en-US" sz="1400" dirty="0">
                <a:latin typeface="TypographyofCoop-Light" pitchFamily="50" charset="0"/>
              </a:rPr>
              <a:t>, epigenetics can play a role in the </a:t>
            </a:r>
            <a:r>
              <a:rPr lang="en-US" sz="1400" dirty="0" smtClean="0">
                <a:latin typeface="TypographyofCoop-Light" pitchFamily="50" charset="0"/>
              </a:rPr>
              <a:t>development </a:t>
            </a:r>
            <a:r>
              <a:rPr lang="en-US" sz="1400" dirty="0">
                <a:latin typeface="TypographyofCoop-Light" pitchFamily="50" charset="0"/>
              </a:rPr>
              <a:t>of heart disease.  </a:t>
            </a:r>
          </a:p>
        </p:txBody>
      </p:sp>
      <p:pic>
        <p:nvPicPr>
          <p:cNvPr id="13" name="Picture 12" descr="http://www.gutenberg.org/files/15435/15435-h/images/04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4343400"/>
            <a:ext cx="647700" cy="854075"/>
          </a:xfrm>
          <a:prstGeom prst="rect">
            <a:avLst/>
          </a:prstGeom>
          <a:noFill/>
          <a:ln>
            <a:noFill/>
          </a:ln>
        </p:spPr>
      </p:pic>
      <p:pic>
        <p:nvPicPr>
          <p:cNvPr id="15" name="Picture 14" descr="http://blog.dubli.com/us/wp-content/uploads/2013/06/daynight.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15612" y="5202353"/>
            <a:ext cx="683774" cy="675227"/>
          </a:xfrm>
          <a:prstGeom prst="rect">
            <a:avLst/>
          </a:prstGeom>
          <a:noFill/>
          <a:ln>
            <a:noFill/>
          </a:ln>
        </p:spPr>
      </p:pic>
      <p:sp>
        <p:nvSpPr>
          <p:cNvPr id="16" name="Rectangle 15"/>
          <p:cNvSpPr/>
          <p:nvPr/>
        </p:nvSpPr>
        <p:spPr>
          <a:xfrm>
            <a:off x="2599386" y="5226567"/>
            <a:ext cx="2815997" cy="738664"/>
          </a:xfrm>
          <a:prstGeom prst="rect">
            <a:avLst/>
          </a:prstGeom>
        </p:spPr>
        <p:txBody>
          <a:bodyPr wrap="square">
            <a:spAutoFit/>
          </a:bodyPr>
          <a:lstStyle/>
          <a:p>
            <a:r>
              <a:rPr lang="en-US" sz="1400" dirty="0" smtClean="0">
                <a:latin typeface="TypographyofCoop-Light" pitchFamily="50" charset="0"/>
              </a:rPr>
              <a:t>Our bodies have a set of genes </a:t>
            </a:r>
            <a:r>
              <a:rPr lang="en-US" sz="1400" dirty="0" smtClean="0">
                <a:solidFill>
                  <a:schemeClr val="accent6"/>
                </a:solidFill>
                <a:latin typeface="TypographyofCoop-Light" pitchFamily="50" charset="0"/>
              </a:rPr>
              <a:t>turned on during the day </a:t>
            </a:r>
            <a:r>
              <a:rPr lang="en-US" sz="1400" dirty="0" smtClean="0">
                <a:latin typeface="TypographyofCoop-Light" pitchFamily="50" charset="0"/>
              </a:rPr>
              <a:t>and another set of genes tur</a:t>
            </a:r>
            <a:r>
              <a:rPr lang="en-US" sz="1400" dirty="0" smtClean="0">
                <a:solidFill>
                  <a:schemeClr val="accent5"/>
                </a:solidFill>
                <a:latin typeface="TypographyofCoop-Light" pitchFamily="50" charset="0"/>
              </a:rPr>
              <a:t>ned on at night</a:t>
            </a:r>
            <a:r>
              <a:rPr lang="en-US" sz="1400" dirty="0" smtClean="0">
                <a:latin typeface="TypographyofCoop-Light" pitchFamily="50" charset="0"/>
              </a:rPr>
              <a:t>.   </a:t>
            </a:r>
            <a:endParaRPr lang="en-US" sz="1400" dirty="0">
              <a:latin typeface="TypographyofCoop-Light" pitchFamily="50" charset="0"/>
            </a:endParaRPr>
          </a:p>
        </p:txBody>
      </p:sp>
      <p:sp>
        <p:nvSpPr>
          <p:cNvPr id="12" name="Rectangle 11"/>
          <p:cNvSpPr/>
          <p:nvPr/>
        </p:nvSpPr>
        <p:spPr>
          <a:xfrm>
            <a:off x="1870874" y="5877580"/>
            <a:ext cx="3501226" cy="523220"/>
          </a:xfrm>
          <a:prstGeom prst="rect">
            <a:avLst/>
          </a:prstGeom>
        </p:spPr>
        <p:txBody>
          <a:bodyPr wrap="square">
            <a:spAutoFit/>
          </a:bodyPr>
          <a:lstStyle/>
          <a:p>
            <a:pPr algn="ctr"/>
            <a:r>
              <a:rPr lang="en-US" sz="1400" dirty="0" smtClean="0">
                <a:latin typeface="TypographyofCoop-Light" pitchFamily="50" charset="0"/>
              </a:rPr>
              <a:t>New research suggests that our </a:t>
            </a:r>
            <a:r>
              <a:rPr lang="en-US" sz="1400" dirty="0" smtClean="0">
                <a:solidFill>
                  <a:srgbClr val="FF0000"/>
                </a:solidFill>
                <a:latin typeface="TypographyofCoop-Light" pitchFamily="50" charset="0"/>
              </a:rPr>
              <a:t>biological rhythm</a:t>
            </a:r>
            <a:r>
              <a:rPr lang="en-US" sz="1400" dirty="0" smtClean="0">
                <a:latin typeface="TypographyofCoop-Light" pitchFamily="50" charset="0"/>
              </a:rPr>
              <a:t> may be controlled by epigenetics!  </a:t>
            </a:r>
            <a:endParaRPr lang="en-US" sz="1400" dirty="0">
              <a:latin typeface="TypographyofCoop-Light" pitchFamily="50" charset="0"/>
            </a:endParaRPr>
          </a:p>
        </p:txBody>
      </p:sp>
    </p:spTree>
    <p:extLst>
      <p:ext uri="{BB962C8B-B14F-4D97-AF65-F5344CB8AC3E}">
        <p14:creationId xmlns:p14="http://schemas.microsoft.com/office/powerpoint/2010/main" val="250382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889602"/>
            <a:ext cx="5715000"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4 - front</a:t>
            </a:r>
            <a:endParaRPr lang="en-US" dirty="0"/>
          </a:p>
        </p:txBody>
      </p:sp>
      <p:sp>
        <p:nvSpPr>
          <p:cNvPr id="6" name="Rectangle 5"/>
          <p:cNvSpPr/>
          <p:nvPr/>
        </p:nvSpPr>
        <p:spPr>
          <a:xfrm>
            <a:off x="1600200" y="3442683"/>
            <a:ext cx="3733800" cy="954107"/>
          </a:xfrm>
          <a:prstGeom prst="rect">
            <a:avLst/>
          </a:prstGeom>
        </p:spPr>
        <p:txBody>
          <a:bodyPr wrap="square">
            <a:spAutoFit/>
          </a:bodyPr>
          <a:lstStyle/>
          <a:p>
            <a:pPr algn="ctr"/>
            <a:r>
              <a:rPr lang="en-US" sz="2800" dirty="0" smtClean="0">
                <a:latin typeface="TypographyofCoop-Light" pitchFamily="50" charset="0"/>
              </a:rPr>
              <a:t>What are some examples from real twins?</a:t>
            </a:r>
            <a:endParaRPr lang="en-US" sz="2800" dirty="0">
              <a:latin typeface="TypographyofCoop-Light" pitchFamily="50" charset="0"/>
            </a:endParaRPr>
          </a:p>
        </p:txBody>
      </p:sp>
    </p:spTree>
    <p:extLst>
      <p:ext uri="{BB962C8B-B14F-4D97-AF65-F5344CB8AC3E}">
        <p14:creationId xmlns:p14="http://schemas.microsoft.com/office/powerpoint/2010/main" val="3727868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76400"/>
            <a:ext cx="5715000" cy="480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31436" y="8686800"/>
            <a:ext cx="1845564" cy="369332"/>
          </a:xfrm>
          <a:prstGeom prst="rect">
            <a:avLst/>
          </a:prstGeom>
          <a:noFill/>
        </p:spPr>
        <p:txBody>
          <a:bodyPr wrap="square" rtlCol="0">
            <a:spAutoFit/>
          </a:bodyPr>
          <a:lstStyle/>
          <a:p>
            <a:r>
              <a:rPr lang="en-US" dirty="0" smtClean="0"/>
              <a:t>Box 4 – under</a:t>
            </a:r>
          </a:p>
        </p:txBody>
      </p:sp>
      <p:sp>
        <p:nvSpPr>
          <p:cNvPr id="3" name="Rectangle 2"/>
          <p:cNvSpPr/>
          <p:nvPr/>
        </p:nvSpPr>
        <p:spPr>
          <a:xfrm>
            <a:off x="1104900" y="3282077"/>
            <a:ext cx="4724400" cy="2585323"/>
          </a:xfrm>
          <a:prstGeom prst="rect">
            <a:avLst/>
          </a:prstGeom>
        </p:spPr>
        <p:txBody>
          <a:bodyPr wrap="square">
            <a:spAutoFit/>
          </a:bodyPr>
          <a:lstStyle/>
          <a:p>
            <a:r>
              <a:rPr lang="en-US" dirty="0" smtClean="0">
                <a:latin typeface="TypographyofCoop-Light" pitchFamily="50" charset="0"/>
              </a:rPr>
              <a:t>They </a:t>
            </a:r>
            <a:r>
              <a:rPr lang="en-US" dirty="0">
                <a:latin typeface="TypographyofCoop-Light" pitchFamily="50" charset="0"/>
              </a:rPr>
              <a:t>came to the studio that day wearing the same </a:t>
            </a:r>
            <a:r>
              <a:rPr lang="en-US" dirty="0">
                <a:solidFill>
                  <a:srgbClr val="FF0000"/>
                </a:solidFill>
                <a:latin typeface="TypographyofCoop-Light" pitchFamily="50" charset="0"/>
              </a:rPr>
              <a:t>red dress </a:t>
            </a:r>
            <a:r>
              <a:rPr lang="en-US" dirty="0">
                <a:latin typeface="TypographyofCoop-Light" pitchFamily="50" charset="0"/>
              </a:rPr>
              <a:t>without knowing what the other was going to wear.  Five years ago, Ana Mari was diagnosed with cancer and </a:t>
            </a:r>
            <a:r>
              <a:rPr lang="en-US" dirty="0" err="1">
                <a:latin typeface="TypographyofCoop-Light" pitchFamily="50" charset="0"/>
              </a:rPr>
              <a:t>Clotilde</a:t>
            </a:r>
            <a:r>
              <a:rPr lang="en-US" dirty="0">
                <a:latin typeface="TypographyofCoop-Light" pitchFamily="50" charset="0"/>
              </a:rPr>
              <a:t> was not. Scientists looked at their genomes (DNA) and epigenetic </a:t>
            </a:r>
            <a:r>
              <a:rPr lang="en-US" dirty="0" smtClean="0">
                <a:latin typeface="TypographyofCoop-Light" pitchFamily="50" charset="0"/>
              </a:rPr>
              <a:t>tags (</a:t>
            </a:r>
            <a:r>
              <a:rPr lang="en-US" dirty="0" err="1" smtClean="0">
                <a:latin typeface="TypographyofCoop-Light" pitchFamily="50" charset="0"/>
              </a:rPr>
              <a:t>epigenomes</a:t>
            </a:r>
            <a:r>
              <a:rPr lang="en-US" dirty="0" smtClean="0">
                <a:latin typeface="TypographyofCoop-Light" pitchFamily="50" charset="0"/>
              </a:rPr>
              <a:t>).  </a:t>
            </a:r>
            <a:r>
              <a:rPr lang="en-US" dirty="0">
                <a:latin typeface="TypographyofCoop-Light" pitchFamily="50" charset="0"/>
              </a:rPr>
              <a:t>They found that their genomes were the same, but their </a:t>
            </a:r>
            <a:r>
              <a:rPr lang="en-US" dirty="0" err="1">
                <a:latin typeface="TypographyofCoop-Light" pitchFamily="50" charset="0"/>
              </a:rPr>
              <a:t>epigenomes</a:t>
            </a:r>
            <a:r>
              <a:rPr lang="en-US" dirty="0">
                <a:latin typeface="TypographyofCoop-Light" pitchFamily="50" charset="0"/>
              </a:rPr>
              <a:t> were different.  </a:t>
            </a:r>
            <a:r>
              <a:rPr lang="en-US" b="1" dirty="0">
                <a:latin typeface="TypographyofCoop-Light" pitchFamily="50" charset="0"/>
              </a:rPr>
              <a:t>Their life experiences had changed the way their DNA worked</a:t>
            </a:r>
            <a:r>
              <a:rPr lang="en-US" dirty="0" smtClean="0">
                <a:latin typeface="TypographyofCoop-Light" pitchFamily="50" charset="0"/>
              </a:rPr>
              <a:t>.</a:t>
            </a:r>
            <a:endParaRPr lang="en-US" dirty="0">
              <a:latin typeface="TypographyofCoop-Light" pitchFamily="50" charset="0"/>
            </a:endParaRPr>
          </a:p>
        </p:txBody>
      </p:sp>
      <p:sp>
        <p:nvSpPr>
          <p:cNvPr id="5" name="Rectangle 4"/>
          <p:cNvSpPr/>
          <p:nvPr/>
        </p:nvSpPr>
        <p:spPr>
          <a:xfrm>
            <a:off x="1104900" y="2291477"/>
            <a:ext cx="2857500" cy="923330"/>
          </a:xfrm>
          <a:prstGeom prst="rect">
            <a:avLst/>
          </a:prstGeom>
        </p:spPr>
        <p:txBody>
          <a:bodyPr wrap="square">
            <a:spAutoFit/>
          </a:bodyPr>
          <a:lstStyle/>
          <a:p>
            <a:r>
              <a:rPr lang="en-US" dirty="0" smtClean="0">
                <a:latin typeface="TypographyofCoop-Light" pitchFamily="50" charset="0"/>
              </a:rPr>
              <a:t>Meet </a:t>
            </a:r>
            <a:r>
              <a:rPr lang="en-US" b="1" dirty="0" smtClean="0">
                <a:latin typeface="TypographyofCoop-Light" pitchFamily="50" charset="0"/>
              </a:rPr>
              <a:t>Ana Mari </a:t>
            </a:r>
            <a:r>
              <a:rPr lang="en-US" dirty="0" smtClean="0">
                <a:latin typeface="TypographyofCoop-Light" pitchFamily="50" charset="0"/>
              </a:rPr>
              <a:t>and </a:t>
            </a:r>
            <a:r>
              <a:rPr lang="en-US" b="1" dirty="0" err="1" smtClean="0">
                <a:latin typeface="TypographyofCoop-Light" pitchFamily="50" charset="0"/>
              </a:rPr>
              <a:t>Clotilde</a:t>
            </a:r>
            <a:r>
              <a:rPr lang="en-US" dirty="0" smtClean="0">
                <a:latin typeface="TypographyofCoop-Light" pitchFamily="50" charset="0"/>
              </a:rPr>
              <a:t> from the PBS series “Ghost in Your Genes”.  </a:t>
            </a:r>
            <a:endParaRPr lang="en-US" dirty="0">
              <a:latin typeface="TypographyofCoop-Light" pitchFamily="50" charset="0"/>
            </a:endParaRPr>
          </a:p>
        </p:txBody>
      </p:sp>
      <p:sp>
        <p:nvSpPr>
          <p:cNvPr id="6" name="Rectangle 5"/>
          <p:cNvSpPr/>
          <p:nvPr/>
        </p:nvSpPr>
        <p:spPr>
          <a:xfrm>
            <a:off x="1104900" y="5867400"/>
            <a:ext cx="4724400" cy="307777"/>
          </a:xfrm>
          <a:prstGeom prst="rect">
            <a:avLst/>
          </a:prstGeom>
        </p:spPr>
        <p:txBody>
          <a:bodyPr wrap="square">
            <a:spAutoFit/>
          </a:bodyPr>
          <a:lstStyle/>
          <a:p>
            <a:r>
              <a:rPr lang="en-US" sz="1400" u="sng" dirty="0" smtClean="0">
                <a:latin typeface="TypographyofCoop-Light" pitchFamily="50" charset="0"/>
                <a:hlinkClick r:id="rId2"/>
              </a:rPr>
              <a:t>http://www.pbs.org/wgbh/nova/transcripts/3413_genes.html</a:t>
            </a:r>
            <a:endParaRPr lang="en-US" sz="1400" dirty="0">
              <a:latin typeface="TypographyofCoop-Light" pitchFamily="50" charset="0"/>
            </a:endParaRPr>
          </a:p>
        </p:txBody>
      </p:sp>
      <p:pic>
        <p:nvPicPr>
          <p:cNvPr id="7" name="Picture 6" descr="http://www.pbs.org/wgbh/nova/sciencenow/3411/images/bio-twins-older.jpg"/>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099945"/>
            <a:ext cx="1787731" cy="1188372"/>
          </a:xfrm>
          <a:prstGeom prst="rect">
            <a:avLst/>
          </a:prstGeom>
          <a:noFill/>
          <a:ln>
            <a:noFill/>
          </a:ln>
        </p:spPr>
      </p:pic>
    </p:spTree>
    <p:extLst>
      <p:ext uri="{BB962C8B-B14F-4D97-AF65-F5344CB8AC3E}">
        <p14:creationId xmlns:p14="http://schemas.microsoft.com/office/powerpoint/2010/main" val="920795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769</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Create your own… Epigenetics Flip Board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OHSU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Marriott</dc:creator>
  <cp:lastModifiedBy>Lisa Marriott</cp:lastModifiedBy>
  <cp:revision>12</cp:revision>
  <cp:lastPrinted>2014-03-05T01:40:05Z</cp:lastPrinted>
  <dcterms:created xsi:type="dcterms:W3CDTF">2014-03-05T00:15:11Z</dcterms:created>
  <dcterms:modified xsi:type="dcterms:W3CDTF">2014-03-11T21:19:45Z</dcterms:modified>
</cp:coreProperties>
</file>