
<file path=[Content_Types].xml><?xml version="1.0" encoding="utf-8"?>
<Types xmlns="http://schemas.openxmlformats.org/package/2006/content-types">
  <Override PartName="/ppt/embeddings/oleObject2.bin" ContentType="application/vnd.openxmlformats-officedocument.oleObject"/>
  <Default Extension="vml" ContentType="application/vnd.openxmlformats-officedocument.vmlDrawing"/>
  <Override PartName="/docProps/core.xml" ContentType="application/vnd.openxmlformats-package.core-properties+xml"/>
  <Override PartName="/ppt/slides/slide11.xml" ContentType="application/vnd.openxmlformats-officedocument.presentationml.slide+xml"/>
  <Override PartName="/ppt/slides/slide9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ppt/slides/slide7.xml" ContentType="application/vnd.openxmlformats-officedocument.presentationml.slide+xml"/>
  <Override PartName="/ppt/slideLayouts/slideLayout8.xml" ContentType="application/vnd.openxmlformats-officedocument.presentationml.slideLayout+xml"/>
  <Override PartName="/ppt/presProps.xml" ContentType="application/vnd.openxmlformats-officedocument.presentationml.presProps+xml"/>
  <Default Extension="xml" ContentType="application/xml"/>
  <Override PartName="/ppt/slides/slide4.xml" ContentType="application/vnd.openxmlformats-officedocument.presentationml.slide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Layouts/slideLayout2.xml" ContentType="application/vnd.openxmlformats-officedocument.presentationml.slideLayout+xml"/>
  <Default Extension="emf" ContentType="image/x-emf"/>
  <Override PartName="/ppt/slideLayouts/slideLayout10.xml" ContentType="application/vnd.openxmlformats-officedocument.presentationml.slideLayout+xml"/>
  <Override PartName="/ppt/embeddings/oleObject1.bin" ContentType="application/vnd.openxmlformats-officedocument.oleObject"/>
  <Default Extension="rels" ContentType="application/vnd.openxmlformats-package.relationships+xml"/>
  <Override PartName="/ppt/slides/slide10.xml" ContentType="application/vnd.openxmlformats-officedocument.presentationml.slide+xml"/>
  <Default Extension="jpeg" ContentType="image/jpeg"/>
  <Override PartName="/ppt/slides/slide8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9.xml" ContentType="application/vnd.openxmlformats-officedocument.presentationml.slideLayout+xml"/>
  <Override PartName="/ppt/slides/slide5.xml" ContentType="application/vnd.openxmlformats-officedocument.presentationml.slide+xml"/>
  <Override PartName="/ppt/slideLayouts/slideLayout6.xml" ContentType="application/vnd.openxmlformats-officedocument.presentationml.slideLayout+xml"/>
  <Override PartName="/ppt/theme/theme1.xml" ContentType="application/vnd.openxmlformats-officedocument.theme+xml"/>
  <Override PartName="/ppt/slides/slide2.xml" ContentType="application/vnd.openxmlformats-officedocument.presentationml.slide+xml"/>
  <Override PartName="/ppt/slideLayouts/slideLayout3.xml" ContentType="application/vnd.openxmlformats-officedocument.presentationml.slideLayout+xml"/>
  <Override PartName="/ppt/presentation.xml" ContentType="application/vnd.openxmlformats-officedocument.presentationml.presentation.main+xml"/>
  <Default Extension="bin" ContentType="application/vnd.openxmlformats-officedocument.presentationml.printerSettings"/>
  <Override PartName="/ppt/slideLayouts/slideLayout11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>
  <p:sldMasterIdLst>
    <p:sldMasterId id="2147483648" r:id="rId1"/>
  </p:sldMasterIdLst>
  <p:sldIdLst>
    <p:sldId id="256" r:id="rId2"/>
    <p:sldId id="260" r:id="rId3"/>
    <p:sldId id="261" r:id="rId4"/>
    <p:sldId id="262" r:id="rId5"/>
    <p:sldId id="263" r:id="rId6"/>
    <p:sldId id="264" r:id="rId7"/>
    <p:sldId id="266" r:id="rId8"/>
    <p:sldId id="267" r:id="rId9"/>
    <p:sldId id="268" r:id="rId10"/>
    <p:sldId id="269" r:id="rId11"/>
    <p:sldId id="270" r:id="rId12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-60" charset="0"/>
        <a:ea typeface="ＭＳ Ｐゴシック" pitchFamily="-60" charset="-128"/>
        <a:cs typeface="ＭＳ Ｐゴシック" pitchFamily="-60" charset="-128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-60" charset="0"/>
        <a:ea typeface="ＭＳ Ｐゴシック" pitchFamily="-60" charset="-128"/>
        <a:cs typeface="ＭＳ Ｐゴシック" pitchFamily="-60" charset="-128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-60" charset="0"/>
        <a:ea typeface="ＭＳ Ｐゴシック" pitchFamily="-60" charset="-128"/>
        <a:cs typeface="ＭＳ Ｐゴシック" pitchFamily="-60" charset="-128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-60" charset="0"/>
        <a:ea typeface="ＭＳ Ｐゴシック" pitchFamily="-60" charset="-128"/>
        <a:cs typeface="ＭＳ Ｐゴシック" pitchFamily="-60" charset="-128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-60" charset="0"/>
        <a:ea typeface="ＭＳ Ｐゴシック" pitchFamily="-60" charset="-128"/>
        <a:cs typeface="ＭＳ Ｐゴシック" pitchFamily="-60" charset="-128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pitchFamily="-60" charset="0"/>
        <a:ea typeface="ＭＳ Ｐゴシック" pitchFamily="-60" charset="-128"/>
        <a:cs typeface="ＭＳ Ｐゴシック" pitchFamily="-60" charset="-128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pitchFamily="-60" charset="0"/>
        <a:ea typeface="ＭＳ Ｐゴシック" pitchFamily="-60" charset="-128"/>
        <a:cs typeface="ＭＳ Ｐゴシック" pitchFamily="-60" charset="-128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pitchFamily="-60" charset="0"/>
        <a:ea typeface="ＭＳ Ｐゴシック" pitchFamily="-60" charset="-128"/>
        <a:cs typeface="ＭＳ Ｐゴシック" pitchFamily="-60" charset="-128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pitchFamily="-60" charset="0"/>
        <a:ea typeface="ＭＳ Ｐゴシック" pitchFamily="-60" charset="-128"/>
        <a:cs typeface="ＭＳ Ｐゴシック" pitchFamily="-60" charset="-128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lrMru>
    <a:srgbClr val="FFFF00"/>
    <a:srgbClr val="996633"/>
    <a:srgbClr val="00FF00"/>
    <a:srgbClr val="FF8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>
    <p:restoredLeft sz="15620"/>
    <p:restoredTop sz="94660"/>
  </p:normalViewPr>
  <p:slideViewPr>
    <p:cSldViewPr>
      <p:cViewPr varScale="1">
        <p:scale>
          <a:sx n="101" d="100"/>
          <a:sy n="101" d="100"/>
        </p:scale>
        <p:origin x="-560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printerSettings" Target="printerSettings/printerSettings1.bin"/><Relationship Id="rId14" Type="http://schemas.openxmlformats.org/officeDocument/2006/relationships/presProps" Target="presProps.xml"/><Relationship Id="rId15" Type="http://schemas.openxmlformats.org/officeDocument/2006/relationships/viewProps" Target="viewProps.xml"/><Relationship Id="rId16" Type="http://schemas.openxmlformats.org/officeDocument/2006/relationships/theme" Target="theme/theme1.xml"/><Relationship Id="rId17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6870B4-A095-47A1-9454-F9B10C606F11}" type="datetimeFigureOut">
              <a:rPr lang="en-US"/>
              <a:pPr>
                <a:defRPr/>
              </a:pPr>
              <a:t>7/29/11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23C4BC-60D0-4B86-BB27-5943B718A21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F19F5A-0718-4BBE-93D6-D8E85C4B7C48}" type="datetimeFigureOut">
              <a:rPr lang="en-US"/>
              <a:pPr>
                <a:defRPr/>
              </a:pPr>
              <a:t>7/29/11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4CB4C5-90F3-48F0-ADDA-639A9A484D4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440131-C1E3-42A7-88AA-ACE22EE1F0DA}" type="datetimeFigureOut">
              <a:rPr lang="en-US"/>
              <a:pPr>
                <a:defRPr/>
              </a:pPr>
              <a:t>7/29/11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AB5F72-F016-431B-B887-3DCB9FA22F4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3FE610-7C2D-4EF9-8676-0F3E754C6ADA}" type="datetimeFigureOut">
              <a:rPr lang="en-US"/>
              <a:pPr>
                <a:defRPr/>
              </a:pPr>
              <a:t>7/29/11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0008B5-FE68-4E87-8136-708E1C84638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C616FB-F841-4B2D-90FA-F28A26BC218E}" type="datetimeFigureOut">
              <a:rPr lang="en-US"/>
              <a:pPr>
                <a:defRPr/>
              </a:pPr>
              <a:t>7/29/11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0DD304-8158-4F04-A094-70FF19BFCCD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7507B4-56BA-4238-9789-505ABF70CEFE}" type="datetimeFigureOut">
              <a:rPr lang="en-US"/>
              <a:pPr>
                <a:defRPr/>
              </a:pPr>
              <a:t>7/29/11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12C64D-8964-48BA-AD42-EB0EA207328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E892D5-067F-4E9D-8949-0DE6060C1F5F}" type="datetimeFigureOut">
              <a:rPr lang="en-US"/>
              <a:pPr>
                <a:defRPr/>
              </a:pPr>
              <a:t>7/29/11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B4650D-1E71-4C33-B1CB-386DBE7FFAE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5CCC39-38DA-4379-832C-E688759FB67F}" type="datetimeFigureOut">
              <a:rPr lang="en-US"/>
              <a:pPr>
                <a:defRPr/>
              </a:pPr>
              <a:t>7/29/11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6CAE00-A53F-47FD-94B4-F3068A888DE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F60755-B2B6-4935-924C-3A70DC4CD3EB}" type="datetimeFigureOut">
              <a:rPr lang="en-US"/>
              <a:pPr>
                <a:defRPr/>
              </a:pPr>
              <a:t>7/29/11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E6FA2C-A5A2-43E5-B83F-043044ADFC9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0D81EF-0CD6-4F35-9577-2D379CEB09FF}" type="datetimeFigureOut">
              <a:rPr lang="en-US"/>
              <a:pPr>
                <a:defRPr/>
              </a:pPr>
              <a:t>7/29/11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94342F-DFF5-4FDF-B19E-839872756B9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9D90A2-704C-4250-9B47-10A4BFB0241D}" type="datetimeFigureOut">
              <a:rPr lang="en-US"/>
              <a:pPr>
                <a:defRPr/>
              </a:pPr>
              <a:t>7/29/11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BA5ED1-8B2B-4B16-8E9E-22158074FD2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253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50F694FE-040D-4C2D-82B9-D770827FDCF8}" type="datetimeFigureOut">
              <a:rPr lang="en-US"/>
              <a:pPr>
                <a:defRPr/>
              </a:pPr>
              <a:t>7/29/11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A9EEE21D-F653-4824-8730-A95316B3E4A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pitchFamily="-60" charset="-128"/>
          <a:cs typeface="ＭＳ Ｐゴシック" pitchFamily="-60" charset="-128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60" charset="0"/>
          <a:ea typeface="ＭＳ Ｐゴシック" pitchFamily="-60" charset="-128"/>
          <a:cs typeface="ＭＳ Ｐゴシック" pitchFamily="-60" charset="-128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60" charset="0"/>
          <a:ea typeface="ＭＳ Ｐゴシック" pitchFamily="-60" charset="-128"/>
          <a:cs typeface="ＭＳ Ｐゴシック" pitchFamily="-60" charset="-128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60" charset="0"/>
          <a:ea typeface="ＭＳ Ｐゴシック" pitchFamily="-60" charset="-128"/>
          <a:cs typeface="ＭＳ Ｐゴシック" pitchFamily="-60" charset="-128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60" charset="0"/>
          <a:ea typeface="ＭＳ Ｐゴシック" pitchFamily="-60" charset="-128"/>
          <a:cs typeface="ＭＳ Ｐゴシック" pitchFamily="-60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60" charset="0"/>
          <a:ea typeface="ＭＳ Ｐゴシック" pitchFamily="-60" charset="-128"/>
          <a:cs typeface="ＭＳ Ｐゴシック" pitchFamily="-60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60" charset="0"/>
          <a:ea typeface="ＭＳ Ｐゴシック" pitchFamily="-60" charset="-128"/>
          <a:cs typeface="ＭＳ Ｐゴシック" pitchFamily="-60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60" charset="0"/>
          <a:ea typeface="ＭＳ Ｐゴシック" pitchFamily="-60" charset="-128"/>
          <a:cs typeface="ＭＳ Ｐゴシック" pitchFamily="-60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60" charset="0"/>
          <a:ea typeface="ＭＳ Ｐゴシック" pitchFamily="-60" charset="-128"/>
          <a:cs typeface="ＭＳ Ｐゴシック" pitchFamily="-60" charset="-128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pitchFamily="-60" charset="0"/>
        <a:buChar char="•"/>
        <a:defRPr sz="3200" kern="1200">
          <a:solidFill>
            <a:schemeClr val="tx1"/>
          </a:solidFill>
          <a:latin typeface="+mn-lt"/>
          <a:ea typeface="ＭＳ Ｐゴシック" pitchFamily="-60" charset="-128"/>
          <a:cs typeface="ＭＳ Ｐゴシック" pitchFamily="-60" charset="-128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pitchFamily="-60" charset="0"/>
        <a:buChar char="–"/>
        <a:defRPr sz="2800" kern="1200">
          <a:solidFill>
            <a:schemeClr val="tx1"/>
          </a:solidFill>
          <a:latin typeface="+mn-lt"/>
          <a:ea typeface="ＭＳ Ｐゴシック" pitchFamily="-60" charset="-128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pitchFamily="-60" charset="0"/>
        <a:buChar char="•"/>
        <a:defRPr sz="2400" kern="1200">
          <a:solidFill>
            <a:schemeClr val="tx1"/>
          </a:solidFill>
          <a:latin typeface="+mn-lt"/>
          <a:ea typeface="ＭＳ Ｐゴシック" pitchFamily="-60" charset="-128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pitchFamily="-60" charset="0"/>
        <a:buChar char="–"/>
        <a:defRPr sz="2000" kern="1200">
          <a:solidFill>
            <a:schemeClr val="tx1"/>
          </a:solidFill>
          <a:latin typeface="+mn-lt"/>
          <a:ea typeface="ＭＳ Ｐゴシック" pitchFamily="-60" charset="-128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pitchFamily="-60" charset="0"/>
        <a:buChar char="»"/>
        <a:defRPr sz="2000" kern="1200">
          <a:solidFill>
            <a:schemeClr val="tx1"/>
          </a:solidFill>
          <a:latin typeface="+mn-lt"/>
          <a:ea typeface="ＭＳ Ｐゴシック" pitchFamily="-60" charset="-128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7.xml"/><Relationship Id="rId3" Type="http://schemas.openxmlformats.org/officeDocument/2006/relationships/oleObject" Target="../embeddings/oleObject1.bin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7.xml"/><Relationship Id="rId3" Type="http://schemas.openxmlformats.org/officeDocument/2006/relationships/oleObject" Target="../embeddings/oleObject2.bin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Relationship Id="rId3" Type="http://schemas.openxmlformats.org/officeDocument/2006/relationships/image" Target="../media/image2.jpeg"/><Relationship Id="rId4" Type="http://schemas.openxmlformats.org/officeDocument/2006/relationships/image" Target="../media/image3.jpeg"/><Relationship Id="rId5" Type="http://schemas.openxmlformats.org/officeDocument/2006/relationships/image" Target="../media/image4.jpeg"/><Relationship Id="rId6" Type="http://schemas.openxmlformats.org/officeDocument/2006/relationships/image" Target="../media/image5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mtClean="0">
                <a:latin typeface="Showcard Gothic" charset="0"/>
              </a:rPr>
              <a:t>Maps and Tables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dirty="0" smtClean="0">
                <a:latin typeface="Times New Roman" pitchFamily="18" charset="0"/>
                <a:ea typeface="+mn-ea"/>
                <a:cs typeface="Times New Roman" pitchFamily="18" charset="0"/>
              </a:rPr>
              <a:t>Let’s Get Healthy</a:t>
            </a:r>
            <a:endParaRPr lang="en-US" dirty="0"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2"/>
          <p:cNvSpPr>
            <a:spLocks noChangeArrowheads="1"/>
          </p:cNvSpPr>
          <p:nvPr/>
        </p:nvSpPr>
        <p:spPr bwMode="auto">
          <a:xfrm>
            <a:off x="0" y="-182563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endParaRPr lang="en-US">
              <a:latin typeface="Calibri" pitchFamily="-60" charset="0"/>
            </a:endParaRPr>
          </a:p>
        </p:txBody>
      </p:sp>
      <p:graphicFrame>
        <p:nvGraphicFramePr>
          <p:cNvPr id="1025" name="Object 1"/>
          <p:cNvGraphicFramePr>
            <a:graphicFrameLocks noChangeAspect="1"/>
          </p:cNvGraphicFramePr>
          <p:nvPr/>
        </p:nvGraphicFramePr>
        <p:xfrm>
          <a:off x="0" y="0"/>
          <a:ext cx="9144000" cy="6821488"/>
        </p:xfrm>
        <a:graphic>
          <a:graphicData uri="http://schemas.openxmlformats.org/presentationml/2006/ole">
            <p:oleObj spid="_x0000_s1025" name="Acrobat Document" r:id="rId3" imgW="7112000" imgH="5499100" progId="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endParaRPr lang="en-US">
              <a:latin typeface="Calibri" pitchFamily="-60" charset="0"/>
            </a:endParaRPr>
          </a:p>
        </p:txBody>
      </p:sp>
      <p:graphicFrame>
        <p:nvGraphicFramePr>
          <p:cNvPr id="23553" name="Object 1025"/>
          <p:cNvGraphicFramePr>
            <a:graphicFrameLocks noChangeAspect="1"/>
          </p:cNvGraphicFramePr>
          <p:nvPr/>
        </p:nvGraphicFramePr>
        <p:xfrm>
          <a:off x="0" y="0"/>
          <a:ext cx="9144000" cy="7067550"/>
        </p:xfrm>
        <a:graphic>
          <a:graphicData uri="http://schemas.openxmlformats.org/presentationml/2006/ole">
            <p:oleObj spid="_x0000_s23553" name="Acrobat Document" r:id="rId3" imgW="7112000" imgH="5499100" progId="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/>
          <a:lstStyle/>
          <a:p>
            <a:r>
              <a:rPr lang="en-US" sz="2400" b="1" smtClean="0"/>
              <a:t>Percent of Obese (BMI </a:t>
            </a:r>
            <a:r>
              <a:rPr lang="en-US" sz="2400" b="1" u="sng" smtClean="0"/>
              <a:t>&gt;</a:t>
            </a:r>
            <a:r>
              <a:rPr lang="en-US" sz="2400" b="1" smtClean="0"/>
              <a:t> 30) in U.S. Adults</a:t>
            </a:r>
            <a:endParaRPr lang="en-US" sz="2400" smtClean="0"/>
          </a:p>
        </p:txBody>
      </p:sp>
      <p:pic>
        <p:nvPicPr>
          <p:cNvPr id="14338" name="Content Placeholder 3" descr="obesity 1990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8575" y="990600"/>
            <a:ext cx="9034463" cy="52578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/>
          <a:lstStyle/>
          <a:p>
            <a:r>
              <a:rPr lang="en-US" sz="2400" b="1" smtClean="0"/>
              <a:t>Percent of Obese (BMI </a:t>
            </a:r>
            <a:r>
              <a:rPr lang="en-US" sz="2400" b="1" u="sng" smtClean="0"/>
              <a:t>&gt;</a:t>
            </a:r>
            <a:r>
              <a:rPr lang="en-US" sz="2400" b="1" smtClean="0"/>
              <a:t> 30) in U.S. Adults</a:t>
            </a:r>
            <a:endParaRPr lang="en-US" sz="2400" smtClean="0"/>
          </a:p>
        </p:txBody>
      </p:sp>
      <p:pic>
        <p:nvPicPr>
          <p:cNvPr id="15362" name="Content Placeholder 3" descr="obesity 1995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60338" y="1143000"/>
            <a:ext cx="8902700" cy="51816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/>
          <a:lstStyle/>
          <a:p>
            <a:r>
              <a:rPr lang="en-US" sz="2400" b="1" smtClean="0"/>
              <a:t>Percent of Obese (BMI </a:t>
            </a:r>
            <a:r>
              <a:rPr lang="en-US" sz="2400" b="1" u="sng" smtClean="0"/>
              <a:t>&gt;</a:t>
            </a:r>
            <a:r>
              <a:rPr lang="en-US" sz="2400" b="1" smtClean="0"/>
              <a:t> 30) in U.S. Adults</a:t>
            </a:r>
            <a:endParaRPr lang="en-US" sz="2400" smtClean="0"/>
          </a:p>
        </p:txBody>
      </p:sp>
      <p:pic>
        <p:nvPicPr>
          <p:cNvPr id="16386" name="Content Placeholder 3" descr="obesity 2000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8575" y="1219200"/>
            <a:ext cx="9034463" cy="52578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b="1" smtClean="0"/>
              <a:t>Percent of Obese (BMI </a:t>
            </a:r>
            <a:r>
              <a:rPr lang="en-US" sz="2400" b="1" u="sng" smtClean="0"/>
              <a:t>&gt;</a:t>
            </a:r>
            <a:r>
              <a:rPr lang="en-US" sz="2400" b="1" smtClean="0"/>
              <a:t> 30) in U.S. Adults</a:t>
            </a:r>
            <a:endParaRPr lang="en-US" sz="2400" smtClean="0"/>
          </a:p>
        </p:txBody>
      </p:sp>
      <p:pic>
        <p:nvPicPr>
          <p:cNvPr id="17410" name="Content Placeholder 5" descr="obesity 2005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60338" y="1295400"/>
            <a:ext cx="8772525" cy="51054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b="1" smtClean="0"/>
              <a:t>Percent of Obese (BMI </a:t>
            </a:r>
            <a:r>
              <a:rPr lang="en-US" sz="2400" b="1" u="sng" smtClean="0"/>
              <a:t>&gt;</a:t>
            </a:r>
            <a:r>
              <a:rPr lang="en-US" sz="2400" b="1" smtClean="0"/>
              <a:t> 30) in U.S. Adults</a:t>
            </a:r>
            <a:endParaRPr lang="en-US" sz="2400" smtClean="0"/>
          </a:p>
        </p:txBody>
      </p:sp>
      <p:pic>
        <p:nvPicPr>
          <p:cNvPr id="18434" name="Content Placeholder 4" descr="obesity 2010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60338" y="1295400"/>
            <a:ext cx="8772525" cy="51054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85800"/>
          </a:xfrm>
        </p:spPr>
        <p:txBody>
          <a:bodyPr/>
          <a:lstStyle/>
          <a:p>
            <a:r>
              <a:rPr lang="en-US" sz="2000" b="1" smtClean="0"/>
              <a:t>Percent of Obese (BMI </a:t>
            </a:r>
            <a:r>
              <a:rPr lang="en-US" sz="2000" b="1" u="sng" smtClean="0"/>
              <a:t>&gt;</a:t>
            </a:r>
            <a:r>
              <a:rPr lang="en-US" sz="2000" b="1" smtClean="0"/>
              <a:t> 30) in U.S. Adults</a:t>
            </a:r>
            <a:endParaRPr lang="en-US" sz="2000" smtClean="0"/>
          </a:p>
        </p:txBody>
      </p:sp>
      <p:pic>
        <p:nvPicPr>
          <p:cNvPr id="19458" name="Content Placeholder 3" descr="obesity 1990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762000" y="609600"/>
            <a:ext cx="3394075" cy="1974850"/>
          </a:xfrm>
        </p:spPr>
      </p:pic>
      <p:pic>
        <p:nvPicPr>
          <p:cNvPr id="19459" name="Content Placeholder 3" descr="obesity 1995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29200" y="533400"/>
            <a:ext cx="34290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0" name="Content Placeholder 3" descr="obesity 2000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38200" y="2743200"/>
            <a:ext cx="3505200" cy="1887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1" name="Content Placeholder 5" descr="obesity 2005.jp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876800" y="2667000"/>
            <a:ext cx="3554413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2" name="Content Placeholder 4" descr="obesity 2010.JPG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838200" y="4800600"/>
            <a:ext cx="3665538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545" name="Group 1089"/>
          <p:cNvGraphicFramePr>
            <a:graphicFrameLocks noGrp="1"/>
          </p:cNvGraphicFramePr>
          <p:nvPr>
            <p:ph idx="1"/>
          </p:nvPr>
        </p:nvGraphicFramePr>
        <p:xfrm>
          <a:off x="0" y="0"/>
          <a:ext cx="9144000" cy="7210425"/>
        </p:xfrm>
        <a:graphic>
          <a:graphicData uri="http://schemas.openxmlformats.org/drawingml/2006/table">
            <a:tbl>
              <a:tblPr/>
              <a:tblGrid>
                <a:gridCol w="1239838"/>
                <a:gridCol w="1808162"/>
                <a:gridCol w="4468813"/>
                <a:gridCol w="1627187"/>
              </a:tblGrid>
              <a:tr h="838200">
                <a:tc gridSpan="4">
                  <a:txBody>
                    <a:bodyPr/>
                    <a:lstStyle/>
                    <a:p>
                      <a:pPr marL="803275" marR="0" lvl="0" indent="-2286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-60" charset="0"/>
                          <a:cs typeface="Calibri" pitchFamily="-60" charset="0"/>
                        </a:rPr>
                        <a:t>TABLE 1: States with the </a:t>
                      </a: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8000"/>
                          </a:solidFill>
                          <a:effectLst/>
                          <a:latin typeface="Times New Roman" pitchFamily="-60" charset="0"/>
                          <a:cs typeface="Calibri" pitchFamily="-60" charset="0"/>
                        </a:rPr>
                        <a:t>Highest</a:t>
                      </a: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-60" charset="0"/>
                          <a:cs typeface="Calibri" pitchFamily="-60" charset="0"/>
                        </a:rPr>
                        <a:t> Rates of Physical </a:t>
                      </a:r>
                      <a:r>
                        <a:rPr kumimoji="0" lang="en-US" sz="2800" b="1" i="0" u="sng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-60" charset="0"/>
                          <a:cs typeface="Calibri" pitchFamily="-60" charset="0"/>
                        </a:rPr>
                        <a:t>Inactivity</a:t>
                      </a: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-60" charset="0"/>
                          <a:cs typeface="Calibri" pitchFamily="-60" charset="0"/>
                        </a:rPr>
                        <a:t> in Adults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792163">
                <a:tc>
                  <a:txBody>
                    <a:bodyPr/>
                    <a:lstStyle/>
                    <a:p>
                      <a:pPr marL="228600" marR="0" lvl="0" indent="-2286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231F20"/>
                          </a:solidFill>
                          <a:effectLst/>
                          <a:latin typeface="Times New Roman" pitchFamily="-60" charset="0"/>
                          <a:cs typeface="Calibri" pitchFamily="-60" charset="0"/>
                        </a:rPr>
                        <a:t>Ranking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-60" charset="0"/>
                        <a:cs typeface="Calibri" pitchFamily="-60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228600" marR="0" lvl="0" indent="-2286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231F20"/>
                          </a:solidFill>
                          <a:effectLst/>
                          <a:latin typeface="Times New Roman" pitchFamily="-60" charset="0"/>
                          <a:cs typeface="Calibri" pitchFamily="-60" charset="0"/>
                        </a:rPr>
                        <a:t>State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-60" charset="0"/>
                        <a:cs typeface="Calibri" pitchFamily="-60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228600" marR="0" lvl="0" indent="-2286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231F20"/>
                          </a:solidFill>
                          <a:effectLst/>
                          <a:latin typeface="Times New Roman" pitchFamily="-60" charset="0"/>
                          <a:cs typeface="Calibri" pitchFamily="-60" charset="0"/>
                        </a:rPr>
                        <a:t>Percentage of Adult Physical Inactivity Obesity Ranking </a:t>
                      </a:r>
                      <a:r>
                        <a:rPr kumimoji="0" 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231F20"/>
                          </a:solidFill>
                          <a:effectLst/>
                          <a:latin typeface="Times New Roman" pitchFamily="-60" charset="0"/>
                          <a:cs typeface="Calibri" pitchFamily="-60" charset="0"/>
                        </a:rPr>
                        <a:t>(Based on 2007-2009 Combined Data, Including Confidence Intervals)</a:t>
                      </a: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-60" charset="0"/>
                        <a:cs typeface="Calibri" pitchFamily="-60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228600" marR="0" lvl="0" indent="-2286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-60" charset="0"/>
                          <a:cs typeface="Calibri" pitchFamily="-60" charset="0"/>
                        </a:rPr>
                        <a:t>Obesity Ranking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-60" charset="0"/>
                        <a:cs typeface="Calibri" pitchFamily="-60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  <a:tr h="536575">
                <a:tc>
                  <a:txBody>
                    <a:bodyPr/>
                    <a:lstStyle/>
                    <a:p>
                      <a:pPr marL="803275" marR="0" lvl="0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-60" charset="0"/>
                          <a:cs typeface="Calibri" pitchFamily="-60" charset="0"/>
                        </a:rPr>
                        <a:t>1</a:t>
                      </a: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-60" charset="0"/>
                        <a:cs typeface="Calibri" pitchFamily="-60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279400" marR="0" lvl="0" indent="-2286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-60" charset="0"/>
                          <a:cs typeface="Calibri" pitchFamily="-60" charset="0"/>
                        </a:rPr>
                        <a:t>Mississippi</a:t>
                      </a: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-60" charset="0"/>
                        <a:cs typeface="Calibri" pitchFamily="-60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803275" marR="0" lvl="0" indent="-2286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-60" charset="0"/>
                          <a:cs typeface="Calibri" pitchFamily="-60" charset="0"/>
                        </a:rPr>
                        <a:t>32.2% (+/- 0.9)</a:t>
                      </a: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-60" charset="0"/>
                        <a:cs typeface="Calibri" pitchFamily="-60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803275" marR="0" lvl="0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-60" charset="0"/>
                          <a:cs typeface="Calibri" pitchFamily="-60" charset="0"/>
                        </a:rPr>
                        <a:t>1</a:t>
                      </a: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-60" charset="0"/>
                        <a:cs typeface="Calibri" pitchFamily="-60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  <a:tr h="536575">
                <a:tc>
                  <a:txBody>
                    <a:bodyPr/>
                    <a:lstStyle/>
                    <a:p>
                      <a:pPr marL="803275" marR="0" lvl="0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-60" charset="0"/>
                          <a:cs typeface="Calibri" pitchFamily="-60" charset="0"/>
                        </a:rPr>
                        <a:t>2</a:t>
                      </a: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-60" charset="0"/>
                        <a:cs typeface="Calibri" pitchFamily="-60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279400" marR="0" lvl="0" indent="-2286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-60" charset="0"/>
                          <a:cs typeface="Calibri" pitchFamily="-60" charset="0"/>
                        </a:rPr>
                        <a:t>Oklahoma</a:t>
                      </a: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-60" charset="0"/>
                        <a:cs typeface="Calibri" pitchFamily="-60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803275" marR="0" lvl="0" indent="-2286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-60" charset="0"/>
                          <a:cs typeface="Calibri" pitchFamily="-60" charset="0"/>
                        </a:rPr>
                        <a:t>30.8% (+/- 0.8)</a:t>
                      </a: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-60" charset="0"/>
                        <a:cs typeface="Calibri" pitchFamily="-60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803275" marR="0" lvl="0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-60" charset="0"/>
                          <a:cs typeface="Calibri" pitchFamily="-60" charset="0"/>
                        </a:rPr>
                        <a:t>6</a:t>
                      </a: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-60" charset="0"/>
                        <a:cs typeface="Calibri" pitchFamily="-60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  <a:tr h="536575">
                <a:tc>
                  <a:txBody>
                    <a:bodyPr/>
                    <a:lstStyle/>
                    <a:p>
                      <a:pPr marL="803275" marR="0" lvl="0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-60" charset="0"/>
                          <a:cs typeface="Calibri" pitchFamily="-60" charset="0"/>
                        </a:rPr>
                        <a:t>2</a:t>
                      </a: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-60" charset="0"/>
                        <a:cs typeface="Calibri" pitchFamily="-60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279400" marR="0" lvl="0" indent="-2286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-60" charset="0"/>
                          <a:cs typeface="Calibri" pitchFamily="-60" charset="0"/>
                        </a:rPr>
                        <a:t>West Virginia</a:t>
                      </a: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-60" charset="0"/>
                        <a:cs typeface="Calibri" pitchFamily="-60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803275" marR="0" lvl="0" indent="-2286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-60" charset="0"/>
                          <a:cs typeface="Calibri" pitchFamily="-60" charset="0"/>
                        </a:rPr>
                        <a:t>30.8% (+/- 1.0)</a:t>
                      </a: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-60" charset="0"/>
                        <a:cs typeface="Calibri" pitchFamily="-60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803275" marR="0" lvl="0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-60" charset="0"/>
                          <a:cs typeface="Calibri" pitchFamily="-60" charset="0"/>
                        </a:rPr>
                        <a:t>4</a:t>
                      </a: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-60" charset="0"/>
                        <a:cs typeface="Calibri" pitchFamily="-60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  <a:tr h="536575">
                <a:tc>
                  <a:txBody>
                    <a:bodyPr/>
                    <a:lstStyle/>
                    <a:p>
                      <a:pPr marL="803275" marR="0" lvl="0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-60" charset="0"/>
                          <a:cs typeface="Calibri" pitchFamily="-60" charset="0"/>
                        </a:rPr>
                        <a:t>4</a:t>
                      </a: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-60" charset="0"/>
                        <a:cs typeface="Calibri" pitchFamily="-60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279400" marR="0" lvl="0" indent="-2286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-60" charset="0"/>
                          <a:cs typeface="Calibri" pitchFamily="-60" charset="0"/>
                        </a:rPr>
                        <a:t>Tennessee</a:t>
                      </a: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-60" charset="0"/>
                        <a:cs typeface="Calibri" pitchFamily="-60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803275" marR="0" lvl="0" indent="-2286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-60" charset="0"/>
                          <a:cs typeface="Calibri" pitchFamily="-60" charset="0"/>
                        </a:rPr>
                        <a:t>30.5% (+/- 1.2)</a:t>
                      </a: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-60" charset="0"/>
                        <a:cs typeface="Calibri" pitchFamily="-60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803275" marR="0" lvl="0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-60" charset="0"/>
                          <a:cs typeface="Calibri" pitchFamily="-60" charset="0"/>
                        </a:rPr>
                        <a:t>2 (tie)</a:t>
                      </a: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-60" charset="0"/>
                        <a:cs typeface="Calibri" pitchFamily="-60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  <a:tr h="536575">
                <a:tc>
                  <a:txBody>
                    <a:bodyPr/>
                    <a:lstStyle/>
                    <a:p>
                      <a:pPr marL="803275" marR="0" lvl="0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-60" charset="0"/>
                          <a:cs typeface="Calibri" pitchFamily="-60" charset="0"/>
                        </a:rPr>
                        <a:t>5</a:t>
                      </a: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-60" charset="0"/>
                        <a:cs typeface="Calibri" pitchFamily="-60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279400" marR="0" lvl="0" indent="-2286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-60" charset="0"/>
                          <a:cs typeface="Calibri" pitchFamily="-60" charset="0"/>
                        </a:rPr>
                        <a:t>Kentucky</a:t>
                      </a: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-60" charset="0"/>
                        <a:cs typeface="Calibri" pitchFamily="-60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803275" marR="0" lvl="0" indent="-2286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-60" charset="0"/>
                          <a:cs typeface="Calibri" pitchFamily="-60" charset="0"/>
                        </a:rPr>
                        <a:t>30.1% (+/- 1.0)</a:t>
                      </a: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-60" charset="0"/>
                        <a:cs typeface="Calibri" pitchFamily="-60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803275" marR="0" lvl="0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-60" charset="0"/>
                          <a:cs typeface="Calibri" pitchFamily="-60" charset="0"/>
                        </a:rPr>
                        <a:t>7</a:t>
                      </a: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-60" charset="0"/>
                        <a:cs typeface="Calibri" pitchFamily="-60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  <a:tr h="536575">
                <a:tc>
                  <a:txBody>
                    <a:bodyPr/>
                    <a:lstStyle/>
                    <a:p>
                      <a:pPr marL="803275" marR="0" lvl="0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-60" charset="0"/>
                          <a:cs typeface="Calibri" pitchFamily="-60" charset="0"/>
                        </a:rPr>
                        <a:t>5</a:t>
                      </a: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-60" charset="0"/>
                        <a:cs typeface="Calibri" pitchFamily="-60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279400" marR="0" lvl="0" indent="-2286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-60" charset="0"/>
                          <a:cs typeface="Calibri" pitchFamily="-60" charset="0"/>
                        </a:rPr>
                        <a:t>Alabama</a:t>
                      </a: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-60" charset="0"/>
                        <a:cs typeface="Calibri" pitchFamily="-60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803275" marR="0" lvl="0" indent="-2286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-60" charset="0"/>
                          <a:cs typeface="Calibri" pitchFamily="-60" charset="0"/>
                        </a:rPr>
                        <a:t>30.1% (+/- 1.0)</a:t>
                      </a: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-60" charset="0"/>
                        <a:cs typeface="Calibri" pitchFamily="-60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803275" marR="0" lvl="0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-60" charset="0"/>
                          <a:cs typeface="Calibri" pitchFamily="-60" charset="0"/>
                        </a:rPr>
                        <a:t>2 (tie)</a:t>
                      </a: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-60" charset="0"/>
                        <a:cs typeface="Calibri" pitchFamily="-60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  <a:tr h="536575">
                <a:tc>
                  <a:txBody>
                    <a:bodyPr/>
                    <a:lstStyle/>
                    <a:p>
                      <a:pPr marL="803275" marR="0" lvl="0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-60" charset="0"/>
                          <a:cs typeface="Calibri" pitchFamily="-60" charset="0"/>
                        </a:rPr>
                        <a:t>7</a:t>
                      </a: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-60" charset="0"/>
                        <a:cs typeface="Calibri" pitchFamily="-60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279400" marR="0" lvl="0" indent="-2286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-60" charset="0"/>
                          <a:cs typeface="Calibri" pitchFamily="-60" charset="0"/>
                        </a:rPr>
                        <a:t>Louisiana</a:t>
                      </a: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-60" charset="0"/>
                        <a:cs typeface="Calibri" pitchFamily="-60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803275" marR="0" lvl="0" indent="-2286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-60" charset="0"/>
                          <a:cs typeface="Calibri" pitchFamily="-60" charset="0"/>
                        </a:rPr>
                        <a:t>29.5% (+/- 0.9)</a:t>
                      </a: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-60" charset="0"/>
                        <a:cs typeface="Calibri" pitchFamily="-60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803275" marR="0" lvl="0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-60" charset="0"/>
                          <a:cs typeface="Calibri" pitchFamily="-60" charset="0"/>
                        </a:rPr>
                        <a:t>5</a:t>
                      </a: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-60" charset="0"/>
                        <a:cs typeface="Calibri" pitchFamily="-60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  <a:tr h="536575">
                <a:tc>
                  <a:txBody>
                    <a:bodyPr/>
                    <a:lstStyle/>
                    <a:p>
                      <a:pPr marL="803275" marR="0" lvl="0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-60" charset="0"/>
                          <a:cs typeface="Calibri" pitchFamily="-60" charset="0"/>
                        </a:rPr>
                        <a:t>8</a:t>
                      </a: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-60" charset="0"/>
                        <a:cs typeface="Calibri" pitchFamily="-60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279400" marR="0" lvl="0" indent="-2286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-60" charset="0"/>
                          <a:cs typeface="Calibri" pitchFamily="-60" charset="0"/>
                        </a:rPr>
                        <a:t>Arkansas</a:t>
                      </a: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-60" charset="0"/>
                        <a:cs typeface="Calibri" pitchFamily="-60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803275" marR="0" lvl="0" indent="-2286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-60" charset="0"/>
                          <a:cs typeface="Calibri" pitchFamily="-60" charset="0"/>
                        </a:rPr>
                        <a:t>29.3% (+/- 1.0)</a:t>
                      </a: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-60" charset="0"/>
                        <a:cs typeface="Calibri" pitchFamily="-60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803275" marR="0" lvl="0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-60" charset="0"/>
                          <a:cs typeface="Calibri" pitchFamily="-60" charset="0"/>
                        </a:rPr>
                        <a:t>8</a:t>
                      </a: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-60" charset="0"/>
                        <a:cs typeface="Calibri" pitchFamily="-60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  <a:tr h="536575">
                <a:tc>
                  <a:txBody>
                    <a:bodyPr/>
                    <a:lstStyle/>
                    <a:p>
                      <a:pPr marL="803275" marR="0" lvl="0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-60" charset="0"/>
                          <a:cs typeface="Calibri" pitchFamily="-60" charset="0"/>
                        </a:rPr>
                        <a:t>9</a:t>
                      </a: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-60" charset="0"/>
                        <a:cs typeface="Calibri" pitchFamily="-60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279400" marR="0" lvl="0" indent="-2286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-60" charset="0"/>
                          <a:cs typeface="Calibri" pitchFamily="-60" charset="0"/>
                        </a:rPr>
                        <a:t>Texas</a:t>
                      </a: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-60" charset="0"/>
                        <a:cs typeface="Calibri" pitchFamily="-60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803275" marR="0" lvl="0" indent="-2286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-60" charset="0"/>
                          <a:cs typeface="Calibri" pitchFamily="-60" charset="0"/>
                        </a:rPr>
                        <a:t>28.0% (+/- 0.8)</a:t>
                      </a: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-60" charset="0"/>
                        <a:cs typeface="Calibri" pitchFamily="-60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803275" marR="0" lvl="0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-60" charset="0"/>
                          <a:cs typeface="Calibri" pitchFamily="-60" charset="0"/>
                        </a:rPr>
                        <a:t>13</a:t>
                      </a: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-60" charset="0"/>
                        <a:cs typeface="Calibri" pitchFamily="-60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  <a:tr h="536575">
                <a:tc>
                  <a:txBody>
                    <a:bodyPr/>
                    <a:lstStyle/>
                    <a:p>
                      <a:pPr marL="803275" marR="0" lvl="0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-60" charset="0"/>
                          <a:cs typeface="Calibri" pitchFamily="-60" charset="0"/>
                        </a:rPr>
                        <a:t>10</a:t>
                      </a: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-60" charset="0"/>
                        <a:cs typeface="Calibri" pitchFamily="-60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279400" marR="0" lvl="0" indent="-2286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-60" charset="0"/>
                          <a:cs typeface="Calibri" pitchFamily="-60" charset="0"/>
                        </a:rPr>
                        <a:t>Missouri</a:t>
                      </a: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-60" charset="0"/>
                        <a:cs typeface="Calibri" pitchFamily="-60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803275" marR="0" lvl="0" indent="-2286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-60" charset="0"/>
                          <a:cs typeface="Calibri" pitchFamily="-60" charset="0"/>
                        </a:rPr>
                        <a:t>26.6% (+/- 1.0)</a:t>
                      </a: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-60" charset="0"/>
                        <a:cs typeface="Calibri" pitchFamily="-60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803275" marR="0" lvl="0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-60" charset="0"/>
                          <a:cs typeface="Calibri" pitchFamily="-60" charset="0"/>
                        </a:rPr>
                        <a:t>12</a:t>
                      </a: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-60" charset="0"/>
                        <a:cs typeface="Calibri" pitchFamily="-60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1570" name="Group 1090"/>
          <p:cNvGraphicFramePr>
            <a:graphicFrameLocks noGrp="1"/>
          </p:cNvGraphicFramePr>
          <p:nvPr>
            <p:ph idx="1"/>
          </p:nvPr>
        </p:nvGraphicFramePr>
        <p:xfrm>
          <a:off x="0" y="0"/>
          <a:ext cx="9144000" cy="7134225"/>
        </p:xfrm>
        <a:graphic>
          <a:graphicData uri="http://schemas.openxmlformats.org/drawingml/2006/table">
            <a:tbl>
              <a:tblPr/>
              <a:tblGrid>
                <a:gridCol w="1239838"/>
                <a:gridCol w="1960562"/>
                <a:gridCol w="4316413"/>
                <a:gridCol w="1627187"/>
              </a:tblGrid>
              <a:tr h="838200">
                <a:tc gridSpan="4">
                  <a:txBody>
                    <a:bodyPr/>
                    <a:lstStyle/>
                    <a:p>
                      <a:pPr marL="803275" marR="0" lvl="0" indent="-2286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-60" charset="0"/>
                          <a:cs typeface="Calibri" pitchFamily="-60" charset="0"/>
                        </a:rPr>
                        <a:t>TABLE 2: States with the </a:t>
                      </a:r>
                      <a:r>
                        <a:rPr kumimoji="0" 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FF00"/>
                          </a:solidFill>
                          <a:effectLst/>
                          <a:latin typeface="Times New Roman" pitchFamily="-60" charset="0"/>
                          <a:cs typeface="Calibri" pitchFamily="-60" charset="0"/>
                        </a:rPr>
                        <a:t>Lowest</a:t>
                      </a:r>
                      <a:r>
                        <a:rPr kumimoji="0" 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-60" charset="0"/>
                          <a:cs typeface="Calibri" pitchFamily="-60" charset="0"/>
                        </a:rPr>
                        <a:t> Rates of Physical </a:t>
                      </a:r>
                      <a:r>
                        <a:rPr kumimoji="0" lang="en-US" sz="2800" b="1" i="0" u="sng" strike="noStrike" cap="none" normalizeH="0" baseline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-60" charset="0"/>
                          <a:cs typeface="Calibri" pitchFamily="-60" charset="0"/>
                        </a:rPr>
                        <a:t>Inactivity</a:t>
                      </a:r>
                      <a:r>
                        <a:rPr kumimoji="0" 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-60" charset="0"/>
                          <a:cs typeface="Calibri" pitchFamily="-60" charset="0"/>
                        </a:rPr>
                        <a:t> in Adults</a:t>
                      </a:r>
                      <a:endParaRPr kumimoji="0" lang="en-US" sz="2800" b="1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-60" charset="0"/>
                        <a:cs typeface="Calibri" pitchFamily="-60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792163">
                <a:tc>
                  <a:txBody>
                    <a:bodyPr/>
                    <a:lstStyle/>
                    <a:p>
                      <a:pPr marL="228600" marR="0" lvl="0" indent="-2286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231F20"/>
                          </a:solidFill>
                          <a:effectLst/>
                          <a:latin typeface="Times New Roman" pitchFamily="-60" charset="0"/>
                          <a:cs typeface="Calibri" pitchFamily="-60" charset="0"/>
                        </a:rPr>
                        <a:t>Ranking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-60" charset="0"/>
                        <a:cs typeface="Calibri" pitchFamily="-60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228600" marR="0" lvl="0" indent="-2286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231F20"/>
                          </a:solidFill>
                          <a:effectLst/>
                          <a:latin typeface="Times New Roman" pitchFamily="-60" charset="0"/>
                          <a:cs typeface="Calibri" pitchFamily="-60" charset="0"/>
                        </a:rPr>
                        <a:t>State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-60" charset="0"/>
                        <a:cs typeface="Calibri" pitchFamily="-60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228600" marR="0" lvl="0" indent="-2286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231F20"/>
                          </a:solidFill>
                          <a:effectLst/>
                          <a:latin typeface="Times New Roman" pitchFamily="-60" charset="0"/>
                          <a:cs typeface="Calibri" pitchFamily="-60" charset="0"/>
                        </a:rPr>
                        <a:t>Percentage of Adult Physical Inactivity Obesity Ranking </a:t>
                      </a:r>
                      <a:r>
                        <a:rPr kumimoji="0" 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231F20"/>
                          </a:solidFill>
                          <a:effectLst/>
                          <a:latin typeface="Times New Roman" pitchFamily="-60" charset="0"/>
                          <a:cs typeface="Calibri" pitchFamily="-60" charset="0"/>
                        </a:rPr>
                        <a:t>(Based on 2007-2009 Combined Data, Including Confidence Intervals)</a:t>
                      </a: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-60" charset="0"/>
                        <a:cs typeface="Calibri" pitchFamily="-60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228600" marR="0" lvl="0" indent="-2286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-60" charset="0"/>
                          <a:cs typeface="Calibri" pitchFamily="-60" charset="0"/>
                        </a:rPr>
                        <a:t>Obesity Ranking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-60" charset="0"/>
                        <a:cs typeface="Calibri" pitchFamily="-60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  <a:tr h="536575">
                <a:tc>
                  <a:txBody>
                    <a:bodyPr/>
                    <a:lstStyle/>
                    <a:p>
                      <a:pPr marL="285750" marR="0" lvl="0" indent="-2286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-60" charset="0"/>
                          <a:cs typeface="Calibri" pitchFamily="-60" charset="0"/>
                        </a:rPr>
                        <a:t>51</a:t>
                      </a: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-60" charset="0"/>
                        <a:cs typeface="Calibri" pitchFamily="-60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285750" marR="0" lvl="0" indent="-2286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-60" charset="0"/>
                          <a:cs typeface="Calibri" pitchFamily="-60" charset="0"/>
                        </a:rPr>
                        <a:t>Minnesota</a:t>
                      </a: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-60" charset="0"/>
                        <a:cs typeface="Calibri" pitchFamily="-60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285750" marR="0" lvl="0" indent="-2286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-60" charset="0"/>
                          <a:cs typeface="Calibri" pitchFamily="-60" charset="0"/>
                        </a:rPr>
                        <a:t>16.9% (+/- 0.9)</a:t>
                      </a: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-60" charset="0"/>
                        <a:cs typeface="Calibri" pitchFamily="-60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285750" marR="0" lvl="0" indent="-2286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-60" charset="0"/>
                          <a:cs typeface="Calibri" pitchFamily="-60" charset="0"/>
                        </a:rPr>
                        <a:t>32</a:t>
                      </a: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-60" charset="0"/>
                        <a:cs typeface="Calibri" pitchFamily="-60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  <a:tr h="536575">
                <a:tc>
                  <a:txBody>
                    <a:bodyPr/>
                    <a:lstStyle/>
                    <a:p>
                      <a:pPr marL="285750" marR="0" lvl="0" indent="-2286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-60" charset="0"/>
                          <a:cs typeface="Calibri" pitchFamily="-60" charset="0"/>
                        </a:rPr>
                        <a:t>49</a:t>
                      </a: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-60" charset="0"/>
                        <a:cs typeface="Calibri" pitchFamily="-60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285750" marR="0" lvl="0" indent="-2286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-60" charset="0"/>
                          <a:cs typeface="Calibri" pitchFamily="-60" charset="0"/>
                        </a:rPr>
                        <a:t>Colorado</a:t>
                      </a: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-60" charset="0"/>
                        <a:cs typeface="Calibri" pitchFamily="-60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285750" marR="0" lvl="0" indent="-2286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-60" charset="0"/>
                          <a:cs typeface="Calibri" pitchFamily="-60" charset="0"/>
                        </a:rPr>
                        <a:t>18.0% (+/- 0.6)</a:t>
                      </a: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-60" charset="0"/>
                        <a:cs typeface="Calibri" pitchFamily="-60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285750" marR="0" lvl="0" indent="-2286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-60" charset="0"/>
                          <a:cs typeface="Calibri" pitchFamily="-60" charset="0"/>
                        </a:rPr>
                        <a:t>51</a:t>
                      </a: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-60" charset="0"/>
                        <a:cs typeface="Calibri" pitchFamily="-60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  <a:tr h="536575">
                <a:tc>
                  <a:txBody>
                    <a:bodyPr/>
                    <a:lstStyle/>
                    <a:p>
                      <a:pPr marL="285750" marR="0" lvl="0" indent="-2286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-60" charset="0"/>
                          <a:cs typeface="Calibri" pitchFamily="-60" charset="0"/>
                        </a:rPr>
                        <a:t>49</a:t>
                      </a: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-60" charset="0"/>
                        <a:cs typeface="Calibri" pitchFamily="-60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285750" marR="0" lvl="0" indent="-2286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-60" charset="0"/>
                          <a:cs typeface="Calibri" pitchFamily="-60" charset="0"/>
                        </a:rPr>
                        <a:t>Oregon</a:t>
                      </a: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-60" charset="0"/>
                        <a:cs typeface="Calibri" pitchFamily="-60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285750" marR="0" lvl="0" indent="-2286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-60" charset="0"/>
                          <a:cs typeface="Calibri" pitchFamily="-60" charset="0"/>
                        </a:rPr>
                        <a:t>18.0% (+/- 0.8)</a:t>
                      </a: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-60" charset="0"/>
                        <a:cs typeface="Calibri" pitchFamily="-60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285750" marR="0" lvl="0" indent="-2286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-60" charset="0"/>
                          <a:cs typeface="Calibri" pitchFamily="-60" charset="0"/>
                        </a:rPr>
                        <a:t>39</a:t>
                      </a: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-60" charset="0"/>
                        <a:cs typeface="Calibri" pitchFamily="-60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  <a:tr h="536575">
                <a:tc>
                  <a:txBody>
                    <a:bodyPr/>
                    <a:lstStyle/>
                    <a:p>
                      <a:pPr marL="285750" marR="0" lvl="0" indent="-2286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-60" charset="0"/>
                          <a:cs typeface="Calibri" pitchFamily="-60" charset="0"/>
                        </a:rPr>
                        <a:t>48</a:t>
                      </a: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-60" charset="0"/>
                        <a:cs typeface="Calibri" pitchFamily="-60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285750" marR="0" lvl="0" indent="-2286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-60" charset="0"/>
                          <a:cs typeface="Calibri" pitchFamily="-60" charset="0"/>
                        </a:rPr>
                        <a:t>Washington</a:t>
                      </a: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-60" charset="0"/>
                        <a:cs typeface="Calibri" pitchFamily="-60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285750" marR="0" lvl="0" indent="-2286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-60" charset="0"/>
                          <a:cs typeface="Calibri" pitchFamily="-60" charset="0"/>
                        </a:rPr>
                        <a:t>18.8% (+/- 0.7)</a:t>
                      </a: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-60" charset="0"/>
                        <a:cs typeface="Calibri" pitchFamily="-60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285750" marR="0" lvl="0" indent="-2286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-60" charset="0"/>
                          <a:cs typeface="Calibri" pitchFamily="-60" charset="0"/>
                        </a:rPr>
                        <a:t>28</a:t>
                      </a: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-60" charset="0"/>
                        <a:cs typeface="Calibri" pitchFamily="-60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  <a:tr h="536575">
                <a:tc>
                  <a:txBody>
                    <a:bodyPr/>
                    <a:lstStyle/>
                    <a:p>
                      <a:pPr marL="285750" marR="0" lvl="0" indent="-2286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-60" charset="0"/>
                          <a:cs typeface="Calibri" pitchFamily="-60" charset="0"/>
                        </a:rPr>
                        <a:t>47</a:t>
                      </a: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-60" charset="0"/>
                        <a:cs typeface="Calibri" pitchFamily="-60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285750" marR="0" lvl="0" indent="-2286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-60" charset="0"/>
                          <a:cs typeface="Calibri" pitchFamily="-60" charset="0"/>
                        </a:rPr>
                        <a:t>Utah</a:t>
                      </a: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-60" charset="0"/>
                        <a:cs typeface="Calibri" pitchFamily="-60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285750" marR="0" lvl="0" indent="-2286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-60" charset="0"/>
                          <a:cs typeface="Calibri" pitchFamily="-60" charset="0"/>
                        </a:rPr>
                        <a:t>19.0% (+/- 0.8)</a:t>
                      </a: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-60" charset="0"/>
                        <a:cs typeface="Calibri" pitchFamily="-60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285750" marR="0" lvl="0" indent="-2286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-60" charset="0"/>
                          <a:cs typeface="Calibri" pitchFamily="-60" charset="0"/>
                        </a:rPr>
                        <a:t>44</a:t>
                      </a: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-60" charset="0"/>
                        <a:cs typeface="Calibri" pitchFamily="-60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  <a:tr h="536575">
                <a:tc>
                  <a:txBody>
                    <a:bodyPr/>
                    <a:lstStyle/>
                    <a:p>
                      <a:pPr marL="285750" marR="0" lvl="0" indent="-2286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-60" charset="0"/>
                          <a:cs typeface="Calibri" pitchFamily="-60" charset="0"/>
                        </a:rPr>
                        <a:t>46</a:t>
                      </a: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-60" charset="0"/>
                        <a:cs typeface="Calibri" pitchFamily="-60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285750" marR="0" lvl="0" indent="-2286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-60" charset="0"/>
                          <a:cs typeface="Calibri" pitchFamily="-60" charset="0"/>
                        </a:rPr>
                        <a:t>Hawaii</a:t>
                      </a: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-60" charset="0"/>
                        <a:cs typeface="Calibri" pitchFamily="-60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285750" marR="0" lvl="0" indent="-2286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-60" charset="0"/>
                          <a:cs typeface="Calibri" pitchFamily="-60" charset="0"/>
                        </a:rPr>
                        <a:t>19.1% (+/- 0.8)</a:t>
                      </a: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-60" charset="0"/>
                        <a:cs typeface="Calibri" pitchFamily="-60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285750" marR="0" lvl="0" indent="-2286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-60" charset="0"/>
                          <a:cs typeface="Calibri" pitchFamily="-60" charset="0"/>
                        </a:rPr>
                        <a:t>47</a:t>
                      </a: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-60" charset="0"/>
                        <a:cs typeface="Calibri" pitchFamily="-60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  <a:tr h="536575">
                <a:tc>
                  <a:txBody>
                    <a:bodyPr/>
                    <a:lstStyle/>
                    <a:p>
                      <a:pPr marL="285750" marR="0" lvl="0" indent="-2286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-60" charset="0"/>
                          <a:cs typeface="Calibri" pitchFamily="-60" charset="0"/>
                        </a:rPr>
                        <a:t>45</a:t>
                      </a: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-60" charset="0"/>
                        <a:cs typeface="Calibri" pitchFamily="-60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285750" marR="0" lvl="0" indent="-2286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-60" charset="0"/>
                          <a:cs typeface="Calibri" pitchFamily="-60" charset="0"/>
                        </a:rPr>
                        <a:t>Vermont</a:t>
                      </a: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-60" charset="0"/>
                        <a:cs typeface="Calibri" pitchFamily="-60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285750" marR="0" lvl="0" indent="-2286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-60" charset="0"/>
                          <a:cs typeface="Calibri" pitchFamily="-60" charset="0"/>
                        </a:rPr>
                        <a:t>19.3% (+/- 0.7)</a:t>
                      </a: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-60" charset="0"/>
                        <a:cs typeface="Calibri" pitchFamily="-60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285750" marR="0" lvl="0" indent="-2286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-60" charset="0"/>
                          <a:cs typeface="Calibri" pitchFamily="-60" charset="0"/>
                        </a:rPr>
                        <a:t>46</a:t>
                      </a: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-60" charset="0"/>
                        <a:cs typeface="Calibri" pitchFamily="-60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  <a:tr h="536575">
                <a:tc>
                  <a:txBody>
                    <a:bodyPr/>
                    <a:lstStyle/>
                    <a:p>
                      <a:pPr marL="285750" marR="0" lvl="0" indent="-2286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-60" charset="0"/>
                          <a:cs typeface="Calibri" pitchFamily="-60" charset="0"/>
                        </a:rPr>
                        <a:t>43</a:t>
                      </a: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-60" charset="0"/>
                        <a:cs typeface="Calibri" pitchFamily="-60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285750" marR="0" lvl="0" indent="-2286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-60" charset="0"/>
                          <a:cs typeface="Calibri" pitchFamily="-60" charset="0"/>
                        </a:rPr>
                        <a:t>Idaho</a:t>
                      </a: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-60" charset="0"/>
                        <a:cs typeface="Calibri" pitchFamily="-60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285750" marR="0" lvl="0" indent="-2286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-60" charset="0"/>
                          <a:cs typeface="Calibri" pitchFamily="-60" charset="0"/>
                        </a:rPr>
                        <a:t>20.6% (+/- 0.9)</a:t>
                      </a: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-60" charset="0"/>
                        <a:cs typeface="Calibri" pitchFamily="-60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285750" marR="0" lvl="0" indent="-2286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-60" charset="0"/>
                          <a:cs typeface="Calibri" pitchFamily="-60" charset="0"/>
                        </a:rPr>
                        <a:t>36</a:t>
                      </a: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-60" charset="0"/>
                        <a:cs typeface="Calibri" pitchFamily="-60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  <a:tr h="536575">
                <a:tc>
                  <a:txBody>
                    <a:bodyPr/>
                    <a:lstStyle/>
                    <a:p>
                      <a:pPr marL="285750" marR="0" lvl="0" indent="-2286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-60" charset="0"/>
                          <a:cs typeface="Calibri" pitchFamily="-60" charset="0"/>
                        </a:rPr>
                        <a:t>43</a:t>
                      </a: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-60" charset="0"/>
                        <a:cs typeface="Calibri" pitchFamily="-60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285750" marR="0" lvl="0" indent="-2286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-60" charset="0"/>
                          <a:cs typeface="Calibri" pitchFamily="-60" charset="0"/>
                        </a:rPr>
                        <a:t>New Hampshire</a:t>
                      </a: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-60" charset="0"/>
                        <a:cs typeface="Calibri" pitchFamily="-60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285750" marR="0" lvl="0" indent="-2286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-60" charset="0"/>
                          <a:cs typeface="Calibri" pitchFamily="-60" charset="0"/>
                        </a:rPr>
                        <a:t>20.6% (+/- 0.8)</a:t>
                      </a: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-60" charset="0"/>
                        <a:cs typeface="Calibri" pitchFamily="-60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285750" marR="0" lvl="0" indent="-2286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-60" charset="0"/>
                          <a:cs typeface="Calibri" pitchFamily="-60" charset="0"/>
                        </a:rPr>
                        <a:t>35</a:t>
                      </a: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-60" charset="0"/>
                        <a:cs typeface="Calibri" pitchFamily="-60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  <a:tr h="536575">
                <a:tc>
                  <a:txBody>
                    <a:bodyPr/>
                    <a:lstStyle/>
                    <a:p>
                      <a:pPr marL="285750" marR="0" lvl="0" indent="-2286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-60" charset="0"/>
                          <a:cs typeface="Calibri" pitchFamily="-60" charset="0"/>
                        </a:rPr>
                        <a:t>42</a:t>
                      </a: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-60" charset="0"/>
                        <a:cs typeface="Calibri" pitchFamily="-60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285750" marR="0" lvl="0" indent="-2286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-60" charset="0"/>
                          <a:cs typeface="Calibri" pitchFamily="-60" charset="0"/>
                        </a:rPr>
                        <a:t>D.C.</a:t>
                      </a: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-60" charset="0"/>
                        <a:cs typeface="Calibri" pitchFamily="-60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285750" marR="0" lvl="0" indent="-2286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-60" charset="0"/>
                          <a:cs typeface="Calibri" pitchFamily="-60" charset="0"/>
                        </a:rPr>
                        <a:t>20.7% (+/- 1.0)</a:t>
                      </a: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-60" charset="0"/>
                        <a:cs typeface="Calibri" pitchFamily="-60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285750" marR="0" lvl="0" indent="-2286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-60" charset="0"/>
                          <a:cs typeface="Calibri" pitchFamily="-60" charset="0"/>
                        </a:rPr>
                        <a:t>49</a:t>
                      </a: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-60" charset="0"/>
                        <a:cs typeface="Calibri" pitchFamily="-60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314</TotalTime>
  <Words>287</Words>
  <Application>Microsoft Office PowerPoint</Application>
  <PresentationFormat>On-screen Show (4:3)</PresentationFormat>
  <Paragraphs>98</Paragraphs>
  <Slides>11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Design Template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8" baseType="lpstr">
      <vt:lpstr>Calibri</vt:lpstr>
      <vt:lpstr>ＭＳ Ｐゴシック</vt:lpstr>
      <vt:lpstr>Arial</vt:lpstr>
      <vt:lpstr>Showcard Gothic</vt:lpstr>
      <vt:lpstr>Times New Roman</vt:lpstr>
      <vt:lpstr>Office Theme</vt:lpstr>
      <vt:lpstr/>
      <vt:lpstr>Maps and Tables</vt:lpstr>
      <vt:lpstr>Percent of Obese (BMI &gt; 30) in U.S. Adults</vt:lpstr>
      <vt:lpstr>Percent of Obese (BMI &gt; 30) in U.S. Adults</vt:lpstr>
      <vt:lpstr>Percent of Obese (BMI &gt; 30) in U.S. Adults</vt:lpstr>
      <vt:lpstr>Percent of Obese (BMI &gt; 30) in U.S. Adults</vt:lpstr>
      <vt:lpstr>Percent of Obese (BMI &gt; 30) in U.S. Adults</vt:lpstr>
      <vt:lpstr>Percent of Obese (BMI &gt; 30) in U.S. Adults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Maps</dc:title>
  <dc:creator/>
  <cp:lastModifiedBy>Eugene Valjean</cp:lastModifiedBy>
  <cp:revision>23</cp:revision>
  <dcterms:created xsi:type="dcterms:W3CDTF">2006-08-16T00:00:00Z</dcterms:created>
  <dcterms:modified xsi:type="dcterms:W3CDTF">2011-07-29T22:04:33Z</dcterms:modified>
</cp:coreProperties>
</file>